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59" r:id="rId4"/>
    <p:sldId id="275" r:id="rId5"/>
    <p:sldId id="260" r:id="rId6"/>
    <p:sldId id="271" r:id="rId7"/>
    <p:sldId id="261" r:id="rId8"/>
    <p:sldId id="263" r:id="rId9"/>
    <p:sldId id="264" r:id="rId10"/>
    <p:sldId id="272" r:id="rId11"/>
    <p:sldId id="265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C89A1-F1AA-40BF-8FB4-55FFAA0E4DF9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5F3EF-8994-423E-9EB8-D84CCF58E6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155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DAB7F-B255-4597-9AFC-63134DA3F2CB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C2067-23D9-45A9-A012-62E8598A0A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148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69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32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9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9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37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30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84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40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54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17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63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0900B-7549-4F88-BC51-FB001072AC0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52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ocialnisluzby.plzensky-kraj.cz/Article/Details/316" TargetMode="External"/><Relationship Id="rId2" Type="http://schemas.openxmlformats.org/officeDocument/2006/relationships/hyperlink" Target="mailto:erika.kunesova@kr-plzensky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blovice-mesto.cz/organizace-a-sluzby/socialni-sluzby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95546"/>
            <a:ext cx="10515600" cy="772998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s-CZ" sz="3200" b="1" dirty="0">
                <a:latin typeface="+mn-lt"/>
              </a:rPr>
              <a:t>KOMUNITNÍ PLÁNOVÁNÍ SOCIÁLNÍCH SLUŽEB NA BLOVICKU</a:t>
            </a: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923068"/>
            <a:ext cx="10515600" cy="4166583"/>
          </a:xfrm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cs-CZ" sz="3200" b="1" dirty="0">
                <a:solidFill>
                  <a:schemeClr val="tx1"/>
                </a:solidFill>
              </a:rPr>
              <a:t>Setkání u kulatých stolů v pracovních skupinách</a:t>
            </a:r>
          </a:p>
          <a:p>
            <a:pPr algn="ctr"/>
            <a:r>
              <a:rPr lang="cs-CZ" sz="3200" b="1" dirty="0">
                <a:solidFill>
                  <a:schemeClr val="tx1"/>
                </a:solidFill>
              </a:rPr>
              <a:t>12. 5. 2021</a:t>
            </a:r>
          </a:p>
          <a:p>
            <a:pPr algn="ctr">
              <a:spcBef>
                <a:spcPts val="0"/>
              </a:spcBef>
            </a:pPr>
            <a:endParaRPr lang="cs-CZ" sz="3600" b="1" dirty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</a:pPr>
            <a:endParaRPr lang="cs-CZ" sz="3600" b="1" dirty="0">
              <a:solidFill>
                <a:schemeClr val="tx1"/>
              </a:solidFill>
            </a:endParaRPr>
          </a:p>
          <a:p>
            <a:pPr algn="ctr"/>
            <a:r>
              <a:rPr lang="cs-CZ" sz="3200" dirty="0">
                <a:solidFill>
                  <a:schemeClr val="tx1"/>
                </a:solidFill>
              </a:rPr>
              <a:t>13:00 – Senioři a osoby se zdravotním postižením</a:t>
            </a:r>
          </a:p>
          <a:p>
            <a:pPr algn="ctr"/>
            <a:r>
              <a:rPr lang="cs-CZ" sz="3200" dirty="0">
                <a:solidFill>
                  <a:schemeClr val="tx1"/>
                </a:solidFill>
              </a:rPr>
              <a:t>15:00 – Děti, mládež, rodiny s dětmi a ostatní osoby ohrožené sociálním vyloučením</a:t>
            </a:r>
          </a:p>
        </p:txBody>
      </p:sp>
      <p:pic>
        <p:nvPicPr>
          <p:cNvPr id="9" name="Obrázek 8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obrázek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310" y="3206839"/>
            <a:ext cx="1120462" cy="87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202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746974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/>
          <a:lstStyle/>
          <a:p>
            <a:pPr algn="ctr"/>
            <a:r>
              <a:rPr lang="cs-CZ" b="1" dirty="0" smtClean="0">
                <a:latin typeface="+mn-lt"/>
              </a:rPr>
              <a:t>KPSS na webu města Blovice</a:t>
            </a:r>
            <a:endParaRPr lang="cs-CZ" b="1" dirty="0">
              <a:latin typeface="+mn-lt"/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4"/>
            <a:ext cx="10515599" cy="4781238"/>
          </a:xfrm>
          <a:ln w="76200">
            <a:solidFill>
              <a:srgbClr val="339966"/>
            </a:solidFill>
          </a:ln>
        </p:spPr>
      </p:pic>
      <p:pic>
        <p:nvPicPr>
          <p:cNvPr id="5" name="Obrázek 4" descr="W:\PUBLICITA\VIZUÁLNÍ_IDENTITA\loga\OPZ\logo_OPZ_barevn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3573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cap="all" dirty="0">
                <a:latin typeface="+mn-lt"/>
              </a:rPr>
              <a:t>Prezentace dosavadních výstupů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5784"/>
          </a:xfrm>
          <a:ln w="76200">
            <a:solidFill>
              <a:srgbClr val="339966"/>
            </a:solidFill>
          </a:ln>
        </p:spPr>
        <p:txBody>
          <a:bodyPr>
            <a:normAutofit fontScale="325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cs-CZ" sz="9600" b="1" dirty="0"/>
              <a:t>Analytická část</a:t>
            </a:r>
            <a:endParaRPr lang="cs-CZ" sz="9600" dirty="0"/>
          </a:p>
          <a:p>
            <a:pPr>
              <a:spcAft>
                <a:spcPts val="600"/>
              </a:spcAft>
            </a:pPr>
            <a:r>
              <a:rPr lang="cs-CZ" sz="8000" b="1" dirty="0"/>
              <a:t>Data:</a:t>
            </a:r>
            <a:r>
              <a:rPr lang="cs-CZ" sz="8000" dirty="0"/>
              <a:t> převážně aktuální k 31. 12. 2019, některá k 31. 12. 2020</a:t>
            </a:r>
          </a:p>
          <a:p>
            <a:pPr>
              <a:lnSpc>
                <a:spcPct val="128000"/>
              </a:lnSpc>
              <a:spcBef>
                <a:spcPts val="0"/>
              </a:spcBef>
            </a:pPr>
            <a:r>
              <a:rPr lang="cs-CZ" sz="8000" b="1" dirty="0"/>
              <a:t>Zdroje:</a:t>
            </a:r>
            <a:r>
              <a:rPr lang="cs-CZ" sz="8000" dirty="0"/>
              <a:t> </a:t>
            </a:r>
          </a:p>
          <a:p>
            <a:pPr>
              <a:lnSpc>
                <a:spcPct val="12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8000" dirty="0"/>
              <a:t>Primární - dotazníková šetření v obcích a u poskytovatelů </a:t>
            </a:r>
            <a:r>
              <a:rPr lang="cs-CZ" sz="8000" dirty="0" err="1"/>
              <a:t>SSl</a:t>
            </a:r>
            <a:r>
              <a:rPr lang="cs-CZ" sz="8000" dirty="0"/>
              <a:t>, rozhovory se starosty,  sociálními pracovníky MÚ, zástupci sociálních služeb a veřejnosti</a:t>
            </a:r>
          </a:p>
          <a:p>
            <a:pPr>
              <a:lnSpc>
                <a:spcPct val="128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8000" dirty="0"/>
              <a:t> Sekundární - např. ČSÚ, MPSV ČR, registr poskytovatelů sociálních služeb, MV ČR, Policie ČR, vyžádané údaje ÚP ČR, Exekutorská komora, Odbor školství a památkové péče MÚ Blovice, OSVZ, MÚ Blovice a Spálené Poříčí atp.</a:t>
            </a:r>
          </a:p>
          <a:p>
            <a:pPr marL="0" indent="0">
              <a:buNone/>
            </a:pPr>
            <a:endParaRPr lang="cs-CZ" sz="8000" dirty="0"/>
          </a:p>
          <a:p>
            <a:pPr lvl="0"/>
            <a:endParaRPr lang="cs-CZ" dirty="0"/>
          </a:p>
        </p:txBody>
      </p:sp>
      <p:pic>
        <p:nvPicPr>
          <p:cNvPr id="4" name="Obrázek 3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1250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08000"/>
              </a:lnSpc>
            </a:pPr>
            <a:r>
              <a:rPr lang="cs-CZ" sz="3600" b="1" cap="all" dirty="0">
                <a:latin typeface="+mn-lt"/>
              </a:rPr>
              <a:t>Prezentace dosavadních výstupů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5784"/>
          </a:xfrm>
          <a:ln w="76200">
            <a:solidFill>
              <a:srgbClr val="339966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b="1" u="sng" dirty="0"/>
              <a:t>Základní </a:t>
            </a:r>
            <a:r>
              <a:rPr lang="cs-CZ" b="1" u="sng" dirty="0" err="1"/>
              <a:t>socio</a:t>
            </a:r>
            <a:r>
              <a:rPr lang="cs-CZ" b="1" u="sng" dirty="0"/>
              <a:t>-demografický popis území SO ORP Blovice </a:t>
            </a:r>
            <a:endParaRPr lang="cs-CZ" b="1" dirty="0"/>
          </a:p>
          <a:p>
            <a:pPr>
              <a:lnSpc>
                <a:spcPct val="128000"/>
              </a:lnSpc>
              <a:spcBef>
                <a:spcPts val="0"/>
              </a:spcBef>
            </a:pPr>
            <a:r>
              <a:rPr lang="cs-CZ" sz="2400" dirty="0"/>
              <a:t>Charakteristika území                                </a:t>
            </a:r>
          </a:p>
          <a:p>
            <a:pPr>
              <a:lnSpc>
                <a:spcPct val="128000"/>
              </a:lnSpc>
              <a:spcBef>
                <a:spcPts val="0"/>
              </a:spcBef>
            </a:pPr>
            <a:r>
              <a:rPr lang="cs-CZ" sz="2400" dirty="0"/>
              <a:t>Obyvatelstvo                                                 </a:t>
            </a:r>
          </a:p>
          <a:p>
            <a:pPr>
              <a:lnSpc>
                <a:spcPct val="128000"/>
              </a:lnSpc>
              <a:spcBef>
                <a:spcPts val="0"/>
              </a:spcBef>
            </a:pPr>
            <a:r>
              <a:rPr lang="cs-CZ" sz="2400" dirty="0"/>
              <a:t>Bydlení                                                                                      </a:t>
            </a:r>
          </a:p>
          <a:p>
            <a:pPr>
              <a:lnSpc>
                <a:spcPct val="128000"/>
              </a:lnSpc>
              <a:spcBef>
                <a:spcPts val="0"/>
              </a:spcBef>
            </a:pPr>
            <a:r>
              <a:rPr lang="cs-CZ" sz="2400" dirty="0"/>
              <a:t>Nezaměstnanost</a:t>
            </a:r>
            <a:endParaRPr lang="cs-CZ" sz="2400" b="1" u="sng" dirty="0"/>
          </a:p>
          <a:p>
            <a:pPr marL="0" lvl="0" indent="0">
              <a:buNone/>
            </a:pPr>
            <a:r>
              <a:rPr lang="cs-CZ" b="1" u="sng" dirty="0"/>
              <a:t>Analýza poskytovaných sociálních služeb na </a:t>
            </a:r>
            <a:r>
              <a:rPr lang="cs-CZ" b="1" u="sng" dirty="0" err="1"/>
              <a:t>Blovicku</a:t>
            </a:r>
            <a:endParaRPr lang="cs-CZ" b="1" dirty="0"/>
          </a:p>
          <a:p>
            <a:pPr>
              <a:lnSpc>
                <a:spcPct val="108000"/>
              </a:lnSpc>
            </a:pPr>
            <a:r>
              <a:rPr lang="cs-CZ" sz="2400" dirty="0"/>
              <a:t>Přehled místních sociálních služeb z hlediska typů, druhů, forem, cílových skupin, kapacity a dostupnosti doplněné informaci z rozhovorů</a:t>
            </a:r>
          </a:p>
          <a:p>
            <a:pPr>
              <a:lnSpc>
                <a:spcPct val="108000"/>
              </a:lnSpc>
            </a:pPr>
            <a:r>
              <a:rPr lang="cs-CZ" sz="2400" dirty="0"/>
              <a:t>Přehled sociálních služeb, které jsou obyvateli SO ORP Blovice využívány, přehled sociálních služeb s celokrajskou působností, popis jednotlivých služeb dle zákona</a:t>
            </a:r>
          </a:p>
          <a:p>
            <a:pPr marL="0" lvl="0" indent="0">
              <a:buNone/>
            </a:pPr>
            <a:r>
              <a:rPr lang="cs-CZ" b="1" u="sng" dirty="0"/>
              <a:t>Analýza zdrojů systému sociálních služeb v SO ORP Blovice</a:t>
            </a:r>
            <a:endParaRPr lang="cs-CZ" b="1" dirty="0"/>
          </a:p>
          <a:p>
            <a:pPr>
              <a:lnSpc>
                <a:spcPct val="108000"/>
              </a:lnSpc>
            </a:pPr>
            <a:r>
              <a:rPr lang="cs-CZ" sz="2400" dirty="0"/>
              <a:t>Finanční zdroje poskytovatelů sociálních služeb, jejich podpora ze strany obcí, materiální zdroje obcí (bytový fond)</a:t>
            </a:r>
          </a:p>
          <a:p>
            <a:pPr marL="0" lvl="0" indent="0">
              <a:buNone/>
            </a:pPr>
            <a:endParaRPr lang="cs-CZ" dirty="0"/>
          </a:p>
        </p:txBody>
      </p:sp>
      <p:pic>
        <p:nvPicPr>
          <p:cNvPr id="4" name="Obrázek 3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>
            <a:extLst>
              <a:ext uri="{FF2B5EF4-FFF2-40B4-BE49-F238E27FC236}">
                <a16:creationId xmlns="" xmlns:a16="http://schemas.microsoft.com/office/drawing/2014/main" id="{C993604A-67A0-4329-8924-94C17BBDCD2D}"/>
              </a:ext>
            </a:extLst>
          </p:cNvPr>
          <p:cNvSpPr txBox="1"/>
          <p:nvPr/>
        </p:nvSpPr>
        <p:spPr>
          <a:xfrm>
            <a:off x="4713403" y="2274978"/>
            <a:ext cx="6193410" cy="140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Vzdělání</a:t>
            </a:r>
          </a:p>
          <a:p>
            <a:pPr marL="285750" indent="-285750"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Sociální oblast – Senioři a OZP / Děti, mládež a rodiny </a:t>
            </a:r>
            <a:br>
              <a:rPr lang="cs-CZ" sz="2000" dirty="0"/>
            </a:br>
            <a:r>
              <a:rPr lang="cs-CZ" sz="2000" dirty="0"/>
              <a:t>s dětmi / Osoby ohrožené sociálním vyloučením</a:t>
            </a:r>
          </a:p>
          <a:p>
            <a:pPr marL="285750" indent="-285750"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Kriminalita</a:t>
            </a:r>
          </a:p>
        </p:txBody>
      </p:sp>
    </p:spTree>
    <p:extLst>
      <p:ext uri="{BB962C8B-B14F-4D97-AF65-F5344CB8AC3E}">
        <p14:creationId xmlns:p14="http://schemas.microsoft.com/office/powerpoint/2010/main" val="3109587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837127"/>
            <a:ext cx="10515600" cy="853561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/>
          <a:lstStyle/>
          <a:p>
            <a:pPr algn="ctr"/>
            <a:r>
              <a:rPr lang="cs-CZ" b="1" dirty="0">
                <a:latin typeface="+mn-lt"/>
              </a:rPr>
              <a:t>SWOT analýza</a:t>
            </a:r>
            <a:endParaRPr lang="cs-CZ" dirty="0">
              <a:latin typeface="+mn-lt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938213" y="2099255"/>
            <a:ext cx="5157787" cy="4090407"/>
          </a:xfrm>
          <a:ln w="76200">
            <a:solidFill>
              <a:srgbClr val="339966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3300" b="1" dirty="0"/>
              <a:t>Silné stránky (S)</a:t>
            </a:r>
          </a:p>
          <a:p>
            <a:pPr algn="just"/>
            <a:r>
              <a:rPr lang="cs-CZ" dirty="0"/>
              <a:t>Na co můžeme být pyšní?</a:t>
            </a:r>
          </a:p>
          <a:p>
            <a:pPr algn="just"/>
            <a:r>
              <a:rPr lang="cs-CZ" dirty="0"/>
              <a:t>Na čem můžeme stavět?</a:t>
            </a:r>
          </a:p>
          <a:p>
            <a:pPr algn="just"/>
            <a:r>
              <a:rPr lang="cs-CZ" dirty="0"/>
              <a:t>S čím jsme nejvíce spokojeni?</a:t>
            </a:r>
          </a:p>
          <a:p>
            <a:pPr marL="0" indent="0" algn="just">
              <a:buNone/>
            </a:pPr>
            <a:endParaRPr lang="cs-CZ" u="sng" dirty="0"/>
          </a:p>
          <a:p>
            <a:pPr marL="0" indent="0" algn="ctr">
              <a:buNone/>
            </a:pPr>
            <a:endParaRPr lang="cs-CZ" u="sng" dirty="0"/>
          </a:p>
          <a:p>
            <a:pPr marL="0" indent="0" algn="ctr">
              <a:buNone/>
            </a:pPr>
            <a:r>
              <a:rPr lang="cs-CZ" sz="3200" b="1" dirty="0"/>
              <a:t>Příležitosti (O)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dirty="0"/>
              <a:t>Jaké vnější okolnosti můžeme využít pro rozvoj sociální oblasti?</a:t>
            </a:r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096000" y="2099254"/>
            <a:ext cx="5183188" cy="4090407"/>
          </a:xfrm>
          <a:ln w="76200">
            <a:solidFill>
              <a:srgbClr val="339966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3300" b="1" dirty="0"/>
              <a:t>Slabé stránky (W)</a:t>
            </a:r>
          </a:p>
          <a:p>
            <a:pPr algn="just"/>
            <a:r>
              <a:rPr lang="cs-CZ" dirty="0"/>
              <a:t>Co je potřeba řešit?</a:t>
            </a:r>
          </a:p>
          <a:p>
            <a:pPr algn="just"/>
            <a:r>
              <a:rPr lang="cs-CZ" dirty="0"/>
              <a:t>Co nám nevyhovuje?</a:t>
            </a:r>
          </a:p>
          <a:p>
            <a:pPr algn="just"/>
            <a:r>
              <a:rPr lang="cs-CZ" dirty="0"/>
              <a:t>Co by se mělo zlepšit?</a:t>
            </a:r>
          </a:p>
          <a:p>
            <a:pPr algn="just"/>
            <a:r>
              <a:rPr lang="cs-CZ" dirty="0"/>
              <a:t>Na co se zapomíná?</a:t>
            </a:r>
          </a:p>
          <a:p>
            <a:pPr marL="0" indent="0" algn="just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sz="3500" b="1" dirty="0"/>
              <a:t>Ohrožení (T)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dirty="0"/>
              <a:t>Jaké vnější okolnosti představují rizika či ohrožení pro sociální oblast a její rozvoj?</a:t>
            </a:r>
          </a:p>
          <a:p>
            <a:endParaRPr lang="cs-CZ" dirty="0"/>
          </a:p>
        </p:txBody>
      </p:sp>
      <p:pic>
        <p:nvPicPr>
          <p:cNvPr id="7" name="Obrázek 6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Přímá spojnice 8">
            <a:extLst>
              <a:ext uri="{FF2B5EF4-FFF2-40B4-BE49-F238E27FC236}">
                <a16:creationId xmlns="" xmlns:a16="http://schemas.microsoft.com/office/drawing/2014/main" id="{E4864EAE-5B97-48AD-AEDA-9FB5C49FA5D9}"/>
              </a:ext>
            </a:extLst>
          </p:cNvPr>
          <p:cNvCxnSpPr>
            <a:stCxn id="4" idx="1"/>
            <a:endCxn id="6" idx="3"/>
          </p:cNvCxnSpPr>
          <p:nvPr/>
        </p:nvCxnSpPr>
        <p:spPr>
          <a:xfrm flipV="1">
            <a:off x="938213" y="4144458"/>
            <a:ext cx="10340975" cy="1"/>
          </a:xfrm>
          <a:prstGeom prst="line">
            <a:avLst/>
          </a:prstGeom>
          <a:ln w="76200">
            <a:solidFill>
              <a:srgbClr val="339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697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72398"/>
            <a:ext cx="10515600" cy="853561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/>
          <a:lstStyle/>
          <a:p>
            <a:pPr algn="ctr"/>
            <a:r>
              <a:rPr lang="cs-CZ" b="1" dirty="0">
                <a:latin typeface="+mn-lt"/>
              </a:rPr>
              <a:t>VIZE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57600"/>
            <a:ext cx="10515600" cy="4351338"/>
          </a:xfrm>
          <a:ln w="76200">
            <a:solidFill>
              <a:srgbClr val="339966"/>
            </a:solidFill>
          </a:ln>
        </p:spPr>
        <p:txBody>
          <a:bodyPr/>
          <a:lstStyle/>
          <a:p>
            <a:r>
              <a:rPr lang="cs-CZ" sz="2400" b="1" dirty="0"/>
              <a:t>Vize</a:t>
            </a:r>
            <a:r>
              <a:rPr lang="cs-CZ" sz="2400" dirty="0"/>
              <a:t> = společná představa o podobě sociálních a návazných služeb na </a:t>
            </a:r>
            <a:r>
              <a:rPr lang="cs-CZ" sz="2400" dirty="0" err="1"/>
              <a:t>Blovicku</a:t>
            </a:r>
            <a:r>
              <a:rPr lang="cs-CZ" sz="2400" dirty="0"/>
              <a:t> </a:t>
            </a:r>
            <a:br>
              <a:rPr lang="cs-CZ" sz="2400" dirty="0"/>
            </a:br>
            <a:r>
              <a:rPr lang="cs-CZ" sz="2400" dirty="0"/>
              <a:t>v (blízké) budoucnosti</a:t>
            </a:r>
          </a:p>
          <a:p>
            <a:r>
              <a:rPr lang="cs-CZ" sz="2400" b="1" dirty="0"/>
              <a:t>Vize</a:t>
            </a:r>
            <a:r>
              <a:rPr lang="cs-CZ" sz="2400" dirty="0"/>
              <a:t> = stav, ve kterém bude sociální oblast po realizaci komunitního plánu pro roky 2023-2025 (stav za 3-5 let)</a:t>
            </a:r>
          </a:p>
          <a:p>
            <a:r>
              <a:rPr lang="cs-CZ" sz="2400" b="1" dirty="0"/>
              <a:t>Otázky: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Jakým způsobem probíhá pomoc cílové skupině?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Jaké služby jsou dostupné v regionu pro cílovou skupinu?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V jakém rozsahu?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Jak služby fungují?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Jak funguje spolupráce mezi službami?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b="1" dirty="0"/>
          </a:p>
        </p:txBody>
      </p:sp>
      <p:pic>
        <p:nvPicPr>
          <p:cNvPr id="4" name="Obrázek 3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4545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délník 2"/>
          <p:cNvSpPr/>
          <p:nvPr/>
        </p:nvSpPr>
        <p:spPr>
          <a:xfrm>
            <a:off x="774387" y="1894806"/>
            <a:ext cx="10643226" cy="4005199"/>
          </a:xfrm>
          <a:prstGeom prst="rect">
            <a:avLst/>
          </a:prstGeom>
          <a:ln w="76200">
            <a:solidFill>
              <a:srgbClr val="339966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Děkujeme za pozornost</a:t>
            </a:r>
            <a:endParaRPr lang="cs-CZ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těšíme se na další spolupráci</a:t>
            </a:r>
            <a:endParaRPr lang="cs-CZ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cs-CZ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Eduard Šišpela, e-mail: </a:t>
            </a:r>
            <a:r>
              <a:rPr lang="cs-CZ" sz="20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eduard.sispela@cpkp.cz,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tel.: 774 497 874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Blanka Kohoutová, e-mail: </a:t>
            </a:r>
            <a:r>
              <a:rPr lang="cs-CZ" sz="20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blanka.kohoutova@cpkp.cz,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tel.: 607 158 192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Tereza Kavalírová, e-mail: </a:t>
            </a:r>
            <a:r>
              <a:rPr lang="cs-CZ" sz="20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tereza.kavalirova@cpkp.cz,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tel: 774 497 871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2000"/>
              </a:spcBef>
              <a:spcAft>
                <a:spcPts val="600"/>
              </a:spcAft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Centrum pro komunitní práci západní Čechy</a:t>
            </a:r>
          </a:p>
          <a:p>
            <a:pPr algn="ctr">
              <a:spcAft>
                <a:spcPts val="600"/>
              </a:spcAft>
            </a:pP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Americká  29, 301 38 Plzeň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004966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75764"/>
            <a:ext cx="10515600" cy="734096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dirty="0">
                <a:latin typeface="+mn-lt"/>
              </a:rPr>
              <a:t>PROGRAM JEDNÁNÍ</a:t>
            </a: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841679"/>
            <a:ext cx="10515600" cy="4868214"/>
          </a:xfrm>
          <a:ln w="76200">
            <a:solidFill>
              <a:srgbClr val="339966"/>
            </a:solidFill>
          </a:ln>
        </p:spPr>
        <p:txBody>
          <a:bodyPr>
            <a:normAutofit fontScale="625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cs-CZ" sz="3200" b="1" dirty="0">
                <a:solidFill>
                  <a:schemeClr val="tx1"/>
                </a:solidFill>
              </a:rPr>
              <a:t>1. Úvod</a:t>
            </a:r>
            <a:endParaRPr lang="cs-CZ" sz="3200" dirty="0">
              <a:solidFill>
                <a:schemeClr val="tx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Představení účastníků a jejich očekávání </a:t>
            </a:r>
          </a:p>
          <a:p>
            <a:pPr lvl="0"/>
            <a:r>
              <a:rPr lang="cs-CZ" sz="3200" b="1" dirty="0">
                <a:solidFill>
                  <a:schemeClr val="tx1"/>
                </a:solidFill>
              </a:rPr>
              <a:t>2. Představení projektu KPSS na </a:t>
            </a:r>
            <a:r>
              <a:rPr lang="cs-CZ" sz="3200" b="1" dirty="0" err="1">
                <a:solidFill>
                  <a:schemeClr val="tx1"/>
                </a:solidFill>
              </a:rPr>
              <a:t>Blovicku</a:t>
            </a:r>
            <a:endParaRPr lang="cs-CZ" sz="3200" dirty="0">
              <a:solidFill>
                <a:schemeClr val="tx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Cíle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Výstupy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Organizace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Jednací řád pracovních skupin</a:t>
            </a:r>
          </a:p>
          <a:p>
            <a:pPr lvl="0"/>
            <a:r>
              <a:rPr lang="cs-CZ" sz="3200" b="1" dirty="0">
                <a:solidFill>
                  <a:schemeClr val="tx1"/>
                </a:solidFill>
              </a:rPr>
              <a:t>3. Prezentace dosavadních výstupů</a:t>
            </a:r>
            <a:endParaRPr lang="cs-CZ" sz="3200" dirty="0">
              <a:solidFill>
                <a:schemeClr val="tx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Anketa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Výstupy analytické části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Specifika </a:t>
            </a:r>
            <a:r>
              <a:rPr lang="cs-CZ" sz="3200" dirty="0" err="1">
                <a:solidFill>
                  <a:schemeClr val="tx1"/>
                </a:solidFill>
              </a:rPr>
              <a:t>Blovicka</a:t>
            </a:r>
            <a:endParaRPr lang="cs-CZ" sz="3200" dirty="0">
              <a:solidFill>
                <a:schemeClr val="tx1"/>
              </a:solidFill>
            </a:endParaRPr>
          </a:p>
          <a:p>
            <a:pPr lvl="0"/>
            <a:r>
              <a:rPr lang="cs-CZ" sz="3200" b="1" dirty="0">
                <a:solidFill>
                  <a:schemeClr val="tx1"/>
                </a:solidFill>
              </a:rPr>
              <a:t>4. Přehled slabých a silných stránek, příležitostí a ohrožení (SWOT analýza)</a:t>
            </a:r>
            <a:endParaRPr lang="cs-CZ" sz="3200" dirty="0">
              <a:solidFill>
                <a:schemeClr val="tx1"/>
              </a:solidFill>
            </a:endParaRPr>
          </a:p>
          <a:p>
            <a:r>
              <a:rPr lang="cs-CZ" sz="3200" b="1" dirty="0">
                <a:solidFill>
                  <a:schemeClr val="tx1"/>
                </a:solidFill>
              </a:rPr>
              <a:t>5. Vize systému sociálních služeb </a:t>
            </a:r>
          </a:p>
          <a:p>
            <a:r>
              <a:rPr lang="cs-CZ" sz="3200" b="1" dirty="0">
                <a:solidFill>
                  <a:schemeClr val="tx1"/>
                </a:solidFill>
              </a:rPr>
              <a:t>6. Různé a diskuze</a:t>
            </a:r>
          </a:p>
        </p:txBody>
      </p:sp>
      <p:pic>
        <p:nvPicPr>
          <p:cNvPr id="9" name="Obrázek 8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966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75764"/>
            <a:ext cx="10515600" cy="734096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dirty="0">
                <a:latin typeface="+mn-lt"/>
              </a:rPr>
              <a:t>ÚVOD</a:t>
            </a: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815921"/>
            <a:ext cx="10515600" cy="4842456"/>
          </a:xfrm>
          <a:ln w="76200">
            <a:solidFill>
              <a:srgbClr val="339966"/>
            </a:solidFill>
          </a:ln>
        </p:spPr>
        <p:txBody>
          <a:bodyPr>
            <a:normAutofit lnSpcReduction="10000"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cs-CZ" sz="3200" b="1" dirty="0">
                <a:solidFill>
                  <a:schemeClr val="tx1"/>
                </a:solidFill>
              </a:rPr>
              <a:t>Centrum pro komunitní práci západní Čechy, z.s.</a:t>
            </a:r>
          </a:p>
          <a:p>
            <a:pPr lvl="0"/>
            <a:r>
              <a:rPr lang="cs-CZ" sz="2800" dirty="0">
                <a:solidFill>
                  <a:schemeClr val="tx1"/>
                </a:solidFill>
              </a:rPr>
              <a:t>Americká 29,  301 38 Plzeň</a:t>
            </a:r>
          </a:p>
          <a:p>
            <a:pPr lvl="0"/>
            <a:r>
              <a:rPr lang="cs-CZ" sz="2800" u="sng" dirty="0">
                <a:solidFill>
                  <a:schemeClr val="tx1"/>
                </a:solidFill>
              </a:rPr>
              <a:t>www.cpkp-zc.cz</a:t>
            </a:r>
          </a:p>
          <a:p>
            <a:pPr lvl="0"/>
            <a:endParaRPr lang="cs-CZ" sz="2800" dirty="0">
              <a:solidFill>
                <a:schemeClr val="tx1"/>
              </a:solidFill>
            </a:endParaRPr>
          </a:p>
          <a:p>
            <a:pPr lvl="0"/>
            <a:r>
              <a:rPr lang="cs-CZ" sz="3200" b="1" dirty="0">
                <a:solidFill>
                  <a:schemeClr val="tx1"/>
                </a:solidFill>
              </a:rPr>
              <a:t>KPSS jedním z projektů realizovaných CpKP ZČ</a:t>
            </a:r>
            <a:endParaRPr lang="cs-CZ" sz="32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Proč komunitně plánovat – návaznost na plán PK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tx1"/>
                </a:solidFill>
              </a:rPr>
              <a:t>Komunitní plán – základ pro další rozvoj v sociální oblasti</a:t>
            </a:r>
          </a:p>
          <a:p>
            <a:endParaRPr lang="cs-CZ" sz="3200" dirty="0">
              <a:solidFill>
                <a:schemeClr val="tx1"/>
              </a:solidFill>
            </a:endParaRPr>
          </a:p>
          <a:p>
            <a:pPr lvl="0"/>
            <a:r>
              <a:rPr lang="cs-CZ" sz="3200" b="1" dirty="0">
                <a:solidFill>
                  <a:schemeClr val="tx1"/>
                </a:solidFill>
              </a:rPr>
              <a:t>Představení účastníků </a:t>
            </a:r>
            <a:r>
              <a:rPr lang="cs-CZ" sz="3200" dirty="0">
                <a:solidFill>
                  <a:schemeClr val="tx1"/>
                </a:solidFill>
              </a:rPr>
              <a:t>a jejich očekávání</a:t>
            </a:r>
          </a:p>
          <a:p>
            <a:pPr lvl="0"/>
            <a:endParaRPr lang="cs-CZ" sz="3200" b="1" dirty="0">
              <a:solidFill>
                <a:schemeClr val="tx1"/>
              </a:solidFill>
            </a:endParaRPr>
          </a:p>
        </p:txBody>
      </p:sp>
      <p:pic>
        <p:nvPicPr>
          <p:cNvPr id="9" name="Obrázek 8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510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5"/>
            <a:ext cx="10515600" cy="1030309"/>
          </a:xfrm>
          <a:solidFill>
            <a:srgbClr val="339966"/>
          </a:solidFill>
        </p:spPr>
        <p:txBody>
          <a:bodyPr/>
          <a:lstStyle/>
          <a:p>
            <a:pPr algn="ctr"/>
            <a:r>
              <a:rPr lang="cs-CZ" b="1" dirty="0" smtClean="0"/>
              <a:t>Krajský úřad PK Plzeň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73499"/>
            <a:ext cx="10515600" cy="4468968"/>
          </a:xfrm>
          <a:ln w="76200">
            <a:solidFill>
              <a:srgbClr val="339966"/>
            </a:solidFill>
          </a:ln>
        </p:spPr>
        <p:txBody>
          <a:bodyPr/>
          <a:lstStyle/>
          <a:p>
            <a:pPr marL="0" indent="0" algn="ctr">
              <a:buNone/>
            </a:pPr>
            <a:endParaRPr lang="cs-CZ" b="1" dirty="0" smtClean="0">
              <a:hlinkClick r:id="rId2"/>
            </a:endParaRPr>
          </a:p>
          <a:p>
            <a:pPr marL="0" indent="0" algn="ctr">
              <a:buNone/>
            </a:pPr>
            <a:r>
              <a:rPr lang="cs-CZ" b="1" dirty="0" smtClean="0">
                <a:hlinkClick r:id="rId2"/>
              </a:rPr>
              <a:t>Ing</a:t>
            </a:r>
            <a:r>
              <a:rPr lang="cs-CZ" b="1" dirty="0">
                <a:hlinkClick r:id="rId2"/>
              </a:rPr>
              <a:t>. Erika Kunešová</a:t>
            </a:r>
          </a:p>
          <a:p>
            <a:pPr marL="0" indent="0" algn="ctr">
              <a:buNone/>
            </a:pPr>
            <a:r>
              <a:rPr lang="cs-CZ" u="sng" dirty="0">
                <a:hlinkClick r:id="rId2"/>
              </a:rPr>
              <a:t>erika.kunesova@kr-plzensky.cz</a:t>
            </a:r>
          </a:p>
          <a:p>
            <a:pPr marL="0" indent="0" algn="ctr">
              <a:buNone/>
            </a:pPr>
            <a:endParaRPr lang="cs-CZ" u="sng" dirty="0">
              <a:hlinkClick r:id="rId2"/>
            </a:endParaRPr>
          </a:p>
          <a:p>
            <a:pPr marL="0" indent="0" algn="ctr">
              <a:buNone/>
            </a:pPr>
            <a:r>
              <a:rPr lang="cs-CZ" b="1" u="sng" dirty="0">
                <a:hlinkClick r:id="rId2"/>
              </a:rPr>
              <a:t>Mgr. Bc. Martina Najmanová</a:t>
            </a:r>
          </a:p>
          <a:p>
            <a:pPr marL="0" indent="0" algn="ctr">
              <a:buNone/>
            </a:pPr>
            <a:r>
              <a:rPr lang="cs-CZ" u="sng" dirty="0">
                <a:hlinkClick r:id="rId2"/>
              </a:rPr>
              <a:t>martina.najmanova@kr-plzensky.cz</a:t>
            </a:r>
          </a:p>
          <a:p>
            <a:pPr marL="0" indent="0" algn="ctr">
              <a:buNone/>
            </a:pPr>
            <a:endParaRPr lang="cs-CZ" u="sng" dirty="0">
              <a:hlinkClick r:id="rId2"/>
            </a:endParaRPr>
          </a:p>
          <a:p>
            <a:pPr marL="0" indent="0" algn="ctr">
              <a:buNone/>
            </a:pPr>
            <a:r>
              <a:rPr lang="cs-CZ" b="1" u="sng" dirty="0">
                <a:hlinkClick r:id="rId3"/>
              </a:rPr>
              <a:t>https://socialnisluzby.plzensky-kraj.cz/Article/Details/316</a:t>
            </a:r>
            <a:r>
              <a:rPr lang="cs-CZ" b="1" dirty="0"/>
              <a:t> </a:t>
            </a:r>
            <a:endParaRPr lang="cs-CZ" b="1" u="sng" dirty="0">
              <a:hlinkClick r:id="rId2"/>
            </a:endParaRPr>
          </a:p>
          <a:p>
            <a:endParaRPr lang="cs-CZ" dirty="0"/>
          </a:p>
        </p:txBody>
      </p:sp>
      <p:pic>
        <p:nvPicPr>
          <p:cNvPr id="4" name="Obrázek 3" descr="W:\PUBLICITA\VIZUÁLNÍ_IDENTITA\loga\OPZ\logo_OPZ_barevne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0215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62885"/>
            <a:ext cx="10515600" cy="827803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3600" b="1" cap="all" dirty="0">
                <a:latin typeface="+mn-lt"/>
              </a:rPr>
              <a:t>Představení projektu </a:t>
            </a:r>
            <a:r>
              <a:rPr lang="cs-CZ" sz="3600" b="1" cap="all" dirty="0" err="1">
                <a:latin typeface="+mn-lt"/>
              </a:rPr>
              <a:t>Kpss</a:t>
            </a:r>
            <a:r>
              <a:rPr lang="cs-CZ" sz="3600" b="1" cap="all" dirty="0">
                <a:latin typeface="+mn-lt"/>
              </a:rPr>
              <a:t> na </a:t>
            </a:r>
            <a:r>
              <a:rPr lang="cs-CZ" sz="3600" b="1" cap="all" dirty="0" err="1">
                <a:latin typeface="+mn-lt"/>
              </a:rPr>
              <a:t>Blovicku</a:t>
            </a:r>
            <a:r>
              <a:rPr lang="cs-CZ" sz="3600" b="1" cap="all" dirty="0">
                <a:latin typeface="+mn-lt"/>
              </a:rPr>
              <a:t> </a:t>
            </a:r>
            <a:endParaRPr lang="cs-CZ" sz="3600" cap="all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06995"/>
          </a:xfrm>
          <a:ln w="76200">
            <a:solidFill>
              <a:srgbClr val="339966"/>
            </a:solidFill>
          </a:ln>
        </p:spPr>
        <p:txBody>
          <a:bodyPr>
            <a:normAutofit fontScale="55000" lnSpcReduction="20000"/>
          </a:bodyPr>
          <a:lstStyle/>
          <a:p>
            <a:pPr lvl="0">
              <a:lnSpc>
                <a:spcPct val="128000"/>
              </a:lnSpc>
              <a:spcBef>
                <a:spcPts val="0"/>
              </a:spcBef>
            </a:pPr>
            <a:r>
              <a:rPr lang="cs-CZ" b="1" dirty="0"/>
              <a:t>Realizace 1. 7. 2020 – 30.6. 2022 v partnerství s městem Blovice</a:t>
            </a:r>
          </a:p>
          <a:p>
            <a:pPr lvl="0">
              <a:lnSpc>
                <a:spcPct val="128000"/>
              </a:lnSpc>
              <a:spcBef>
                <a:spcPts val="0"/>
              </a:spcBef>
            </a:pPr>
            <a:r>
              <a:rPr lang="cs-CZ" dirty="0"/>
              <a:t>Týká se všech 19 obcí správního obvodu Blovice (SO ORP Blovice) </a:t>
            </a:r>
          </a:p>
          <a:p>
            <a:pPr marL="0" indent="0">
              <a:buNone/>
            </a:pPr>
            <a:r>
              <a:rPr lang="cs-CZ" b="1" dirty="0"/>
              <a:t>Organizační struktura:</a:t>
            </a:r>
            <a:endParaRPr lang="cs-CZ" dirty="0"/>
          </a:p>
          <a:p>
            <a:pPr lvl="0"/>
            <a:r>
              <a:rPr lang="cs-CZ" u="sng" dirty="0"/>
              <a:t>Realizační tým – určený:</a:t>
            </a:r>
            <a:endParaRPr lang="cs-CZ" dirty="0"/>
          </a:p>
          <a:p>
            <a:pPr marL="234000" indent="0">
              <a:lnSpc>
                <a:spcPct val="128000"/>
              </a:lnSpc>
              <a:spcBef>
                <a:spcPts val="0"/>
              </a:spcBef>
              <a:buNone/>
            </a:pPr>
            <a:r>
              <a:rPr lang="cs-CZ" dirty="0"/>
              <a:t>zpracování podkladů a návrhů, koordinace aktivit, organizace setkávání, realizace informační kampaně, facilitace, interpretace informací, …</a:t>
            </a:r>
          </a:p>
          <a:p>
            <a:pPr lvl="0"/>
            <a:r>
              <a:rPr lang="cs-CZ" u="sng" dirty="0"/>
              <a:t>Řídící skupina – určená:</a:t>
            </a:r>
            <a:endParaRPr lang="cs-CZ" dirty="0"/>
          </a:p>
          <a:p>
            <a:pPr marL="234000" indent="0">
              <a:lnSpc>
                <a:spcPct val="128000"/>
              </a:lnSpc>
              <a:spcBef>
                <a:spcPts val="0"/>
              </a:spcBef>
              <a:buNone/>
            </a:pPr>
            <a:r>
              <a:rPr lang="cs-CZ" dirty="0"/>
              <a:t>schvalování a připomínkování výstupů z pracovních skupin, supervize průběhu projektu, zajištění komunikace s orgány města, schválení kom. plánu</a:t>
            </a:r>
          </a:p>
          <a:p>
            <a:pPr lvl="0"/>
            <a:r>
              <a:rPr lang="cs-CZ" u="sng" dirty="0"/>
              <a:t>Pracovní skupiny – otevřené všem:</a:t>
            </a:r>
            <a:endParaRPr lang="cs-CZ" dirty="0"/>
          </a:p>
          <a:p>
            <a:pPr marL="234000" indent="0">
              <a:lnSpc>
                <a:spcPct val="128000"/>
              </a:lnSpc>
              <a:spcBef>
                <a:spcPts val="0"/>
              </a:spcBef>
              <a:buNone/>
            </a:pPr>
            <a:r>
              <a:rPr lang="cs-CZ" dirty="0"/>
              <a:t>tvorba podkladů pro zpracování komunitního plánu, definice potřeb a problémů, formulování priorit i dílčích cílů pro komunitní plán formou diskuze s pravidly danými v jednacím řádu</a:t>
            </a:r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Zástupný symbol pro obsah 10">
            <a:extLst>
              <a:ext uri="{FF2B5EF4-FFF2-40B4-BE49-F238E27FC236}">
                <a16:creationId xmlns="" xmlns:a16="http://schemas.microsoft.com/office/drawing/2014/main" id="{CA6B3963-64B4-44F6-BF87-F8128F6B06D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0" r="5534"/>
          <a:stretch/>
        </p:blipFill>
        <p:spPr>
          <a:xfrm>
            <a:off x="6096000" y="2068299"/>
            <a:ext cx="5403913" cy="4321643"/>
          </a:xfrm>
        </p:spPr>
      </p:pic>
    </p:spTree>
    <p:extLst>
      <p:ext uri="{BB962C8B-B14F-4D97-AF65-F5344CB8AC3E}">
        <p14:creationId xmlns:p14="http://schemas.microsoft.com/office/powerpoint/2010/main" val="296221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88642"/>
            <a:ext cx="10515600" cy="802046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latin typeface="+mn-lt"/>
              </a:rPr>
              <a:t>HARMONOGRAM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4268"/>
          </a:xfrm>
          <a:ln w="76200">
            <a:solidFill>
              <a:srgbClr val="339966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2600" b="1" dirty="0"/>
              <a:t>Co jsme udělali?</a:t>
            </a:r>
          </a:p>
          <a:p>
            <a:r>
              <a:rPr lang="cs-CZ" sz="2400" dirty="0"/>
              <a:t>Monitorovací období: červenec-listopad 2020 (rozhovory, dotazníky, anketa)</a:t>
            </a:r>
          </a:p>
          <a:p>
            <a:r>
              <a:rPr lang="cs-CZ" sz="2400" dirty="0"/>
              <a:t>Setkání řídící skupiny: září 2020</a:t>
            </a:r>
          </a:p>
          <a:p>
            <a:r>
              <a:rPr lang="cs-CZ" sz="2400" dirty="0"/>
              <a:t>Tvorba analýz: prosinec 2020-březen 2021</a:t>
            </a:r>
          </a:p>
          <a:p>
            <a:pPr marL="0" indent="0">
              <a:buNone/>
            </a:pPr>
            <a:r>
              <a:rPr lang="cs-CZ" sz="2600" b="1" dirty="0"/>
              <a:t>Co nás čeká?</a:t>
            </a:r>
          </a:p>
          <a:p>
            <a:r>
              <a:rPr lang="cs-CZ" sz="2400" dirty="0"/>
              <a:t>Setkávání pracovních skupin (další 16. 6. 2021)</a:t>
            </a:r>
          </a:p>
          <a:p>
            <a:r>
              <a:rPr lang="cs-CZ" sz="2400" dirty="0"/>
              <a:t>Setkávání řídící skupiny (další 26. 5. 2021)</a:t>
            </a:r>
          </a:p>
          <a:p>
            <a:r>
              <a:rPr lang="cs-CZ" sz="2400" dirty="0"/>
              <a:t>Průzkumy potřeb</a:t>
            </a:r>
          </a:p>
          <a:p>
            <a:r>
              <a:rPr lang="cs-CZ" sz="2400" dirty="0"/>
              <a:t>Tvorba střednědobého komunitního plánu rozvoje sociálních služeb</a:t>
            </a:r>
          </a:p>
          <a:p>
            <a:r>
              <a:rPr lang="cs-CZ" sz="2400" dirty="0"/>
              <a:t>Tvorba katalogu sociálních služeb</a:t>
            </a:r>
          </a:p>
          <a:p>
            <a:pPr>
              <a:lnSpc>
                <a:spcPct val="118000"/>
              </a:lnSpc>
              <a:spcBef>
                <a:spcPts val="0"/>
              </a:spcBef>
            </a:pPr>
            <a:r>
              <a:rPr lang="cs-CZ" sz="2400" dirty="0"/>
              <a:t>Informační kampaň: webová sekce sociálních služeb na webu města Blovice, články do obecních zpravodajů, letáky (průběžně)</a:t>
            </a:r>
          </a:p>
          <a:p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4" name="Obrázek 3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448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62885"/>
            <a:ext cx="10515600" cy="827803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3600" b="1" cap="all" dirty="0">
                <a:latin typeface="+mn-lt"/>
              </a:rPr>
              <a:t>Představení projektu KPSS na </a:t>
            </a:r>
            <a:r>
              <a:rPr lang="cs-CZ" sz="3600" b="1" cap="all" dirty="0" err="1">
                <a:latin typeface="+mn-lt"/>
              </a:rPr>
              <a:t>Blovicku</a:t>
            </a:r>
            <a:r>
              <a:rPr lang="cs-CZ" sz="3600" b="1" cap="all" dirty="0">
                <a:latin typeface="+mn-lt"/>
              </a:rPr>
              <a:t> </a:t>
            </a:r>
            <a:endParaRPr lang="cs-CZ" sz="3600" cap="all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06995"/>
          </a:xfrm>
          <a:ln w="76200">
            <a:solidFill>
              <a:srgbClr val="339966"/>
            </a:solidFill>
          </a:ln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500" b="1" dirty="0"/>
              <a:t>Cíle</a:t>
            </a:r>
            <a:endParaRPr lang="cs-CZ" sz="3500" dirty="0"/>
          </a:p>
          <a:p>
            <a:pPr lvl="0"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000" dirty="0"/>
              <a:t>Zmapovat stávající situaci v sociální oblasti na </a:t>
            </a:r>
            <a:r>
              <a:rPr lang="cs-CZ" sz="3000" dirty="0" err="1"/>
              <a:t>Blovicku</a:t>
            </a:r>
            <a:r>
              <a:rPr lang="cs-CZ" sz="3000" dirty="0"/>
              <a:t> </a:t>
            </a:r>
          </a:p>
          <a:p>
            <a:pPr lvl="0"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000" dirty="0"/>
              <a:t>Vytvořit místní partnerství subjektů působících v sociální oblasti</a:t>
            </a:r>
          </a:p>
          <a:p>
            <a:pPr lvl="0"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000" dirty="0"/>
              <a:t>Definovat nedostatky a chybějící služby a priority rozvoje sociálních (a návazných) služeb pro zajištění pomoci místním občanům v nepříznivých situacích prostřednictvím zpracovaného komunitního plánu na období 2023-2025</a:t>
            </a:r>
          </a:p>
          <a:p>
            <a:pPr lvl="0"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000" dirty="0"/>
              <a:t>Zvýšit informovanost o možnostech a způsobech poskytování a využívání sociálních služeb a zpřehlednit informace ze soc. oblasti</a:t>
            </a:r>
          </a:p>
        </p:txBody>
      </p:sp>
      <p:pic>
        <p:nvPicPr>
          <p:cNvPr id="5" name="Obrázek 4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06994"/>
          </a:xfrm>
          <a:ln w="76200">
            <a:solidFill>
              <a:srgbClr val="339966"/>
            </a:solidFill>
          </a:ln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500" b="1" dirty="0"/>
              <a:t>Výstupy</a:t>
            </a:r>
            <a:endParaRPr lang="cs-CZ" sz="3500" dirty="0"/>
          </a:p>
          <a:p>
            <a:pPr lvl="0"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000" dirty="0"/>
              <a:t>Komunitní plán rozvoje sociálních služeb na období 2023-2025</a:t>
            </a:r>
          </a:p>
          <a:p>
            <a:pPr lvl="0"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000" dirty="0"/>
              <a:t>Katalog poskytovatelů sociálních služeb (tištěná i elektronická verze)</a:t>
            </a:r>
          </a:p>
          <a:p>
            <a:pPr lvl="0"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000" dirty="0"/>
              <a:t>Webová sekce o sociální problematice na webové stránce města Blovice </a:t>
            </a:r>
            <a:r>
              <a:rPr lang="cs-CZ" sz="3000" i="1" dirty="0"/>
              <a:t>(informace na stránkách Blovic již nyní)</a:t>
            </a:r>
            <a:endParaRPr lang="cs-CZ" sz="3000" dirty="0"/>
          </a:p>
          <a:p>
            <a:pPr lvl="0"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3000" dirty="0"/>
              <a:t>Letáčky s informacemi o sociálních službách pro místní občany či obce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986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cap="all" dirty="0">
                <a:latin typeface="+mn-lt"/>
              </a:rPr>
              <a:t>Jednací řád pracovních skupin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1389"/>
          </a:xfrm>
          <a:ln w="76200">
            <a:solidFill>
              <a:srgbClr val="339966"/>
            </a:solidFill>
          </a:ln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Pracovní skupiny (PS) jsou základním článkem komunitního plánování sociálních služeb – výstupy z jednání pracovních skupin jsou podkladem pro zpracování komunitního/realizačního plánu.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Pracovní skupiny jsou určeny pro poskytovatele, uživatele a zadavatele sociálních služeb a zájemce z řad široké i odborné veřejnosti. Každé jednání pracovní skupiny je otevřené všem zájemcům.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Pracovní skupiny se scházejí dle potřeby, nejméně však 2x za rok. Jednání pracovních skupin svolává koordinátor komunitního plánování a přesné datum setkání bude v dostatečném předstihu vyvěšeno na webových stránkách města Blovice.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Jednání pracovních skupin řídí předem určený moderátor, který koordinuje práci skupiny, dává prostor k vyjádření všem účastníkům, kontroluje plnění stanovených cílů a ověřuje zápis z jednání.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Diskuse v PS: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Všichni členové PS jsou si rovni - platí tedy rovnost pozic a hlasů zástupců zadavatelů, poskytovatelů i uživatelů a veřejnosti.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Během jednání jsou telefony nastaveny na tichý režim, hovory jsou vyřizovány mimo jednací místnost.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Účastníci PS dodržují pravidla diskuze - drží se tématu, mluví stručně, k věci a srozumitelným jazykem, nepřerušují jiné řečníky, dávají prostor ostatním a naslouchají jim.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Odlišné názory jednotlivých účastníků jednání jsou během diskuse vyjasňovány, je třeba je respektovat. V rámci diskuse je možné spolu nesouhlasit. Otázky do diskuse jsou vítány.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Rozhodnutí, závěry a výstupy z jednání pracovních skupin budou přijaty na základě konsenzu.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400" dirty="0"/>
              <a:t>Z každého jednání pracovní skupiny bude vyhotoven zápis, který bude veřejně k dispozici na webových stránkách města Blovice a u koordinátora projektu a do 10 dnů od jednání pracovní skupiny bude zaslán všem účastníkům jednání.</a:t>
            </a:r>
          </a:p>
        </p:txBody>
      </p:sp>
      <p:pic>
        <p:nvPicPr>
          <p:cNvPr id="4" name="Obrázek 3" descr="W:\PUBLICITA\VIZUÁLNÍ_IDENTITA\loga\OPZ\logo_OPZ_barev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741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rgbClr val="339966"/>
          </a:solidFill>
          <a:ln w="76200">
            <a:solidFill>
              <a:srgbClr val="339966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600" b="1" cap="all" dirty="0">
                <a:latin typeface="+mn-lt"/>
              </a:rPr>
              <a:t>Prezentace dosavadních výstupů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1389"/>
          </a:xfrm>
          <a:ln w="76200">
            <a:solidFill>
              <a:srgbClr val="339966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8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cs-CZ" b="1" dirty="0"/>
              <a:t>Podrobně jsou všechny dosavadní výstupy zveřejněny na stránkách města Blovice v sekci „Sociální služby“ </a:t>
            </a:r>
            <a:r>
              <a:rPr lang="cs-CZ" dirty="0"/>
              <a:t>(</a:t>
            </a:r>
            <a:r>
              <a:rPr lang="cs-CZ" u="sng" dirty="0">
                <a:hlinkClick r:id="rId2"/>
              </a:rPr>
              <a:t>https://www.blovice-mesto.cz/organizace-a-sluzby/</a:t>
            </a:r>
            <a:r>
              <a:rPr lang="cs-CZ" u="sng" dirty="0" err="1">
                <a:hlinkClick r:id="rId2"/>
              </a:rPr>
              <a:t>socialni-sluzby</a:t>
            </a:r>
            <a:r>
              <a:rPr lang="cs-CZ" u="sng" dirty="0">
                <a:hlinkClick r:id="rId2"/>
              </a:rPr>
              <a:t>/</a:t>
            </a:r>
            <a:r>
              <a:rPr lang="cs-CZ" u="sng" dirty="0"/>
              <a:t>)</a:t>
            </a:r>
            <a:endParaRPr lang="cs-CZ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3100" b="1" u="sng" dirty="0"/>
              <a:t>Anketa pro veřejnost </a:t>
            </a:r>
            <a:r>
              <a:rPr lang="cs-CZ" dirty="0"/>
              <a:t>(září-listopad 2020)</a:t>
            </a:r>
          </a:p>
          <a:p>
            <a:pPr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Celkem 135 respondentů: 60 - Blovice, 24 - Spálené Poříčí, 11 - Chocenice + další </a:t>
            </a:r>
            <a:br>
              <a:rPr lang="cs-CZ" dirty="0"/>
            </a:br>
            <a:r>
              <a:rPr lang="cs-CZ" dirty="0"/>
              <a:t>z 12 obcí na </a:t>
            </a:r>
            <a:r>
              <a:rPr lang="cs-CZ" dirty="0" err="1"/>
              <a:t>Blovicku</a:t>
            </a:r>
            <a:r>
              <a:rPr lang="cs-CZ" dirty="0"/>
              <a:t> (ze 3 obcí žádný respondent)</a:t>
            </a:r>
          </a:p>
          <a:p>
            <a:pPr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Věk respondentů: 60 % - produktivní věk 31 – 64 let, 21 % - do 30 let, 19 % - nad 65 let</a:t>
            </a:r>
          </a:p>
          <a:p>
            <a:pPr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Výsledky zpracovány pro 3 oblasti: SO ORP Blovice, SO POÚ Blovice a SO POÚ Spálené Poříčí </a:t>
            </a:r>
          </a:p>
          <a:p>
            <a:pPr>
              <a:lnSpc>
                <a:spcPct val="128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Výsledky ankety byly využity pro zpracování Analýzy poskytovaných sociálních služeb</a:t>
            </a:r>
          </a:p>
          <a:p>
            <a:r>
              <a:rPr lang="cs-CZ" dirty="0"/>
              <a:t>Možnosti dalšího využití – návrhy na zkvalitnění života</a:t>
            </a:r>
          </a:p>
          <a:p>
            <a:pPr lvl="0"/>
            <a:endParaRPr lang="cs-CZ" dirty="0"/>
          </a:p>
        </p:txBody>
      </p:sp>
      <p:pic>
        <p:nvPicPr>
          <p:cNvPr id="4" name="Obrázek 3" descr="W:\PUBLICITA\VIZUÁLNÍ_IDENTITA\loga\OPZ\logo_OPZ_barevn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257576"/>
            <a:ext cx="2439384" cy="515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344135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590</Words>
  <Application>Microsoft Office PowerPoint</Application>
  <PresentationFormat>Širokoúhlá obrazovka</PresentationFormat>
  <Paragraphs>157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Motiv Office</vt:lpstr>
      <vt:lpstr>KOMUNITNÍ PLÁNOVÁNÍ SOCIÁLNÍCH SLUŽEB NA BLOVICKU</vt:lpstr>
      <vt:lpstr>PROGRAM JEDNÁNÍ</vt:lpstr>
      <vt:lpstr>ÚVOD</vt:lpstr>
      <vt:lpstr>Krajský úřad PK Plzeň</vt:lpstr>
      <vt:lpstr>Představení projektu Kpss na Blovicku </vt:lpstr>
      <vt:lpstr>HARMONOGRAM PROJEKTU</vt:lpstr>
      <vt:lpstr>Představení projektu KPSS na Blovicku </vt:lpstr>
      <vt:lpstr>Jednací řád pracovních skupin</vt:lpstr>
      <vt:lpstr>Prezentace dosavadních výstupů</vt:lpstr>
      <vt:lpstr>KPSS na webu města Blovice</vt:lpstr>
      <vt:lpstr>Prezentace dosavadních výstupů</vt:lpstr>
      <vt:lpstr>Prezentace dosavadních výstupů</vt:lpstr>
      <vt:lpstr>SWOT analýza</vt:lpstr>
      <vt:lpstr>VIZE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eduard.sispela@cpkp.cz</dc:creator>
  <cp:lastModifiedBy>eduard.sispela@cpkp.cz</cp:lastModifiedBy>
  <cp:revision>60</cp:revision>
  <dcterms:created xsi:type="dcterms:W3CDTF">2021-05-07T08:18:23Z</dcterms:created>
  <dcterms:modified xsi:type="dcterms:W3CDTF">2021-05-13T12:21:09Z</dcterms:modified>
</cp:coreProperties>
</file>