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60" r:id="rId4"/>
    <p:sldId id="274" r:id="rId5"/>
    <p:sldId id="261" r:id="rId6"/>
    <p:sldId id="273" r:id="rId7"/>
    <p:sldId id="275" r:id="rId8"/>
    <p:sldId id="272" r:id="rId9"/>
    <p:sldId id="265" r:id="rId10"/>
    <p:sldId id="270" r:id="rId11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223C89A1-F1AA-40BF-8FB4-55FFAA0E4DF9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1DF5F3EF-8994-423E-9EB8-D84CCF58E6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155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4DDAB7F-B255-4597-9AFC-63134DA3F2CB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61EC2067-23D9-45A9-A012-62E8598A0A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148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669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328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9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991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37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30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084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40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54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171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63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0900B-7549-4F88-BC51-FB001072AC03}" type="datetimeFigureOut">
              <a:rPr lang="cs-CZ" smtClean="0"/>
              <a:t>09.05.2022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52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831850" y="895546"/>
            <a:ext cx="10515600" cy="772998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cs-CZ" sz="3200" b="1" dirty="0"/>
              <a:t>KOMUNITNÍ PLÁNOVÁNÍ SOCIÁLNÍCH SLUŽEB NA BLOVICKU</a:t>
            </a:r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idx="1"/>
          </p:nvPr>
        </p:nvSpPr>
        <p:spPr>
          <a:xfrm>
            <a:off x="831850" y="1923068"/>
            <a:ext cx="10515600" cy="4166583"/>
          </a:xfrm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cs-CZ" sz="3200" b="1" dirty="0">
                <a:solidFill>
                  <a:schemeClr val="tx1"/>
                </a:solidFill>
                <a:latin typeface="+mj-lt"/>
              </a:rPr>
              <a:t>Setkání u </a:t>
            </a:r>
            <a:r>
              <a:rPr lang="cs-CZ" sz="3200" b="1" dirty="0" smtClean="0">
                <a:solidFill>
                  <a:schemeClr val="tx1"/>
                </a:solidFill>
                <a:latin typeface="+mj-lt"/>
              </a:rPr>
              <a:t>kulatého stolu  </a:t>
            </a:r>
            <a:endParaRPr lang="cs-CZ" sz="32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+mj-lt"/>
              </a:rPr>
              <a:t>27. 4. 2022</a:t>
            </a:r>
            <a:endParaRPr lang="cs-CZ" sz="3200" b="1" dirty="0">
              <a:solidFill>
                <a:schemeClr val="tx1"/>
              </a:solidFill>
              <a:latin typeface="+mj-lt"/>
            </a:endParaRPr>
          </a:p>
          <a:p>
            <a:pPr algn="ctr">
              <a:spcBef>
                <a:spcPts val="0"/>
              </a:spcBef>
            </a:pPr>
            <a:endParaRPr lang="cs-CZ" sz="3600" b="1" dirty="0">
              <a:solidFill>
                <a:schemeClr val="tx1"/>
              </a:solidFill>
              <a:latin typeface="+mj-lt"/>
            </a:endParaRPr>
          </a:p>
          <a:p>
            <a:pPr algn="ctr">
              <a:spcBef>
                <a:spcPts val="0"/>
              </a:spcBef>
            </a:pPr>
            <a:endParaRPr lang="cs-CZ" sz="36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cs-CZ" sz="3200" dirty="0" smtClean="0">
                <a:solidFill>
                  <a:schemeClr val="tx1"/>
                </a:solidFill>
                <a:latin typeface="+mj-lt"/>
              </a:rPr>
              <a:t>15:00 </a:t>
            </a:r>
            <a:r>
              <a:rPr lang="cs-CZ" sz="3200" dirty="0">
                <a:solidFill>
                  <a:schemeClr val="tx1"/>
                </a:solidFill>
                <a:latin typeface="+mj-lt"/>
              </a:rPr>
              <a:t>– Senioři a osoby se zdravotním </a:t>
            </a:r>
            <a:r>
              <a:rPr lang="cs-CZ" sz="3200" dirty="0" smtClean="0">
                <a:solidFill>
                  <a:schemeClr val="tx1"/>
                </a:solidFill>
                <a:latin typeface="+mj-lt"/>
              </a:rPr>
              <a:t>postižením</a:t>
            </a:r>
          </a:p>
        </p:txBody>
      </p:sp>
      <p:pic>
        <p:nvPicPr>
          <p:cNvPr id="9" name="Obrázek 8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852" y="3102064"/>
            <a:ext cx="2408348" cy="1006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02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délník 2"/>
          <p:cNvSpPr/>
          <p:nvPr/>
        </p:nvSpPr>
        <p:spPr>
          <a:xfrm>
            <a:off x="774387" y="1894806"/>
            <a:ext cx="10643226" cy="4005199"/>
          </a:xfrm>
          <a:prstGeom prst="rect">
            <a:avLst/>
          </a:prstGeom>
          <a:ln w="76200">
            <a:solidFill>
              <a:srgbClr val="339966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36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Děkujeme za pozornost</a:t>
            </a:r>
            <a:endParaRPr lang="cs-CZ" sz="3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36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a těšíme se na další spolupráci</a:t>
            </a:r>
            <a:endParaRPr lang="cs-CZ" sz="3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8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cs-CZ" sz="28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Eduard Šišpela, e-mail: </a:t>
            </a:r>
            <a:r>
              <a:rPr lang="cs-CZ" sz="2000" u="sng" dirty="0">
                <a:solidFill>
                  <a:srgbClr val="0563C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eduard.sispela@cpkp.cz, </a:t>
            </a: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tel.: 774 497 874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Blanka Kohoutová, e-mail: </a:t>
            </a:r>
            <a:r>
              <a:rPr lang="cs-CZ" sz="2000" u="sng" dirty="0">
                <a:solidFill>
                  <a:srgbClr val="0563C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blanka.kohoutova@cpkp.cz,</a:t>
            </a: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tel.: 607 158 192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Tereza Kavalírová, e-mail: </a:t>
            </a:r>
            <a:r>
              <a:rPr lang="cs-CZ" sz="2000" u="sng" dirty="0">
                <a:solidFill>
                  <a:srgbClr val="0563C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tereza.kavalirova@cpkp.cz,</a:t>
            </a: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tel: 774 497 871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cs-CZ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2000"/>
              </a:spcBef>
              <a:spcAft>
                <a:spcPts val="600"/>
              </a:spcAft>
            </a:pPr>
            <a:r>
              <a:rPr lang="cs-CZ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Centrum pro komunitní práci západní Čechy</a:t>
            </a:r>
          </a:p>
          <a:p>
            <a:pPr algn="ctr">
              <a:spcAft>
                <a:spcPts val="600"/>
              </a:spcAft>
            </a:pPr>
            <a:r>
              <a:rPr lang="cs-CZ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Americká  29, 301 38 Plzeň</a:t>
            </a:r>
            <a:endParaRPr lang="cs-CZ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0496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831850" y="875764"/>
            <a:ext cx="10515600" cy="734096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PROGRAM </a:t>
            </a:r>
            <a:r>
              <a:rPr lang="cs-CZ" sz="4000" b="1" dirty="0" smtClean="0"/>
              <a:t>SETKÁNÍ</a:t>
            </a:r>
            <a:endParaRPr lang="cs-CZ" sz="4000" b="1" dirty="0"/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idx="1"/>
          </p:nvPr>
        </p:nvSpPr>
        <p:spPr>
          <a:xfrm>
            <a:off x="831850" y="1712892"/>
            <a:ext cx="10515600" cy="5145108"/>
          </a:xfrm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lvl="0"/>
            <a:r>
              <a:rPr lang="cs-CZ" sz="2000" b="1" dirty="0" smtClean="0">
                <a:solidFill>
                  <a:schemeClr val="tx1"/>
                </a:solidFill>
                <a:latin typeface="+mj-lt"/>
              </a:rPr>
              <a:t>1. Průzkum potřeb pečujících osob na </a:t>
            </a:r>
            <a:r>
              <a:rPr lang="cs-CZ" sz="2000" b="1" dirty="0" err="1" smtClean="0">
                <a:solidFill>
                  <a:schemeClr val="tx1"/>
                </a:solidFill>
                <a:latin typeface="+mj-lt"/>
              </a:rPr>
              <a:t>Blovicku</a:t>
            </a:r>
            <a:endParaRPr lang="cs-CZ" sz="2000" b="1" dirty="0" smtClean="0">
              <a:solidFill>
                <a:schemeClr val="tx1"/>
              </a:solidFill>
              <a:latin typeface="+mj-lt"/>
            </a:endParaRPr>
          </a:p>
          <a:p>
            <a:pPr lvl="0"/>
            <a:r>
              <a:rPr lang="cs-CZ" sz="2000" b="1" dirty="0" smtClean="0">
                <a:solidFill>
                  <a:schemeClr val="tx1"/>
                </a:solidFill>
                <a:latin typeface="+mj-lt"/>
              </a:rPr>
              <a:t>2. Prezentace poskytovatelů sociálních služeb</a:t>
            </a: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+mj-lt"/>
              </a:rPr>
              <a:t>Hospic sv. Lazara, z.s. (domácí hospicová péče, ambulance paliativní péče, lůžkový hospic)</a:t>
            </a: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+mj-lt"/>
              </a:rPr>
              <a:t>HEWER, z.s. (osobní asistence)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+mj-lt"/>
              </a:rPr>
              <a:t>Ledovec, z.s. (odborné soc. poradenství, sociální rehabilitace, telefonická krizová pomoc)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+mj-lt"/>
              </a:rPr>
              <a:t>Raná péče KUK, </a:t>
            </a:r>
            <a:r>
              <a:rPr lang="cs-CZ" sz="2000" dirty="0" err="1" smtClean="0">
                <a:solidFill>
                  <a:schemeClr val="tx1"/>
                </a:solidFill>
                <a:latin typeface="+mj-lt"/>
              </a:rPr>
              <a:t>z.ú</a:t>
            </a:r>
            <a:r>
              <a:rPr lang="cs-CZ" sz="2000" dirty="0" smtClean="0">
                <a:solidFill>
                  <a:schemeClr val="tx1"/>
                </a:solidFill>
                <a:latin typeface="+mj-lt"/>
              </a:rPr>
              <a:t>. (raná péče)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000" dirty="0" err="1" smtClean="0">
                <a:solidFill>
                  <a:schemeClr val="tx1"/>
                </a:solidFill>
                <a:latin typeface="+mj-lt"/>
              </a:rPr>
              <a:t>Global</a:t>
            </a:r>
            <a:r>
              <a:rPr lang="cs-CZ" sz="2000" dirty="0" smtClean="0">
                <a:solidFill>
                  <a:schemeClr val="tx1"/>
                </a:solidFill>
                <a:latin typeface="+mj-lt"/>
              </a:rPr>
              <a:t> partner (odborné soc. poradenství, osobní asistence, odlehčovací služby, pečovatelská služba)</a:t>
            </a: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lvl="0"/>
            <a:r>
              <a:rPr lang="cs-CZ" sz="2000" b="1" dirty="0" smtClean="0">
                <a:solidFill>
                  <a:schemeClr val="tx1"/>
                </a:solidFill>
                <a:latin typeface="+mj-lt"/>
              </a:rPr>
              <a:t>3. Příprava komunitního střednědobého plánu rozvoje sociálních sužeb na </a:t>
            </a:r>
            <a:r>
              <a:rPr lang="cs-CZ" sz="2000" b="1" dirty="0" err="1" smtClean="0">
                <a:solidFill>
                  <a:schemeClr val="tx1"/>
                </a:solidFill>
                <a:latin typeface="+mj-lt"/>
              </a:rPr>
              <a:t>Blovicku</a:t>
            </a: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r>
              <a:rPr lang="cs-CZ" sz="2000" b="1" dirty="0" smtClean="0">
                <a:solidFill>
                  <a:schemeClr val="tx1"/>
                </a:solidFill>
                <a:latin typeface="+mj-lt"/>
              </a:rPr>
              <a:t>4. Informace o dalších plánovaných aktivitách</a:t>
            </a:r>
          </a:p>
          <a:p>
            <a:r>
              <a:rPr lang="cs-CZ" sz="2000" b="1" dirty="0" smtClean="0">
                <a:solidFill>
                  <a:schemeClr val="tx1"/>
                </a:solidFill>
                <a:latin typeface="+mj-lt"/>
              </a:rPr>
              <a:t>5. Různé </a:t>
            </a:r>
            <a:endParaRPr lang="cs-CZ" sz="20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9" name="Obrázek 8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966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901521"/>
            <a:ext cx="10515600" cy="746976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3600" b="1" cap="all" dirty="0" smtClean="0"/>
              <a:t>PRŮZKUM POTŘEB PEČUJÍCÍCH OSOB </a:t>
            </a:r>
            <a:endParaRPr lang="cs-CZ" sz="3600" cap="all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838200" y="1790162"/>
            <a:ext cx="10515600" cy="4816699"/>
          </a:xfrm>
          <a:ln w="76200">
            <a:solidFill>
              <a:srgbClr val="339966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 smtClean="0">
                <a:latin typeface="+mj-lt"/>
              </a:rPr>
              <a:t>Téma průzkumu odsouhlaseno pracovní i řídící skupinou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>
                <a:latin typeface="+mj-lt"/>
              </a:rPr>
              <a:t>Realizátor – Centrum pro komunitní práci západní Čechy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>
                <a:latin typeface="+mj-lt"/>
              </a:rPr>
              <a:t>8 respondentek-pečujících osob z SO ORP Blovice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>
                <a:latin typeface="+mj-lt"/>
              </a:rPr>
              <a:t>Kvalitativní forma (od zjištění k hypotézám-psychická i fyzická únava, soc. izolace pečujících i pečovaných, nedostatek informací, nedostatek pracovních a volnočasových příležitostí pečovaných, nedostatečnost terénních soc. služeb)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err="1" smtClean="0">
                <a:latin typeface="+mj-lt"/>
              </a:rPr>
              <a:t>Polostrukturované</a:t>
            </a:r>
            <a:r>
              <a:rPr lang="cs-CZ" dirty="0" smtClean="0">
                <a:latin typeface="+mj-lt"/>
              </a:rPr>
              <a:t> rozhovory</a:t>
            </a:r>
            <a:endParaRPr lang="cs-CZ" dirty="0">
              <a:latin typeface="+mj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>
                <a:latin typeface="+mj-lt"/>
              </a:rPr>
              <a:t>Závěrečná zpráva – </a:t>
            </a:r>
            <a:r>
              <a:rPr lang="cs-CZ" b="1" dirty="0" smtClean="0">
                <a:latin typeface="+mj-lt"/>
              </a:rPr>
              <a:t>Průzkum potřeb neformálně pečujících na </a:t>
            </a:r>
            <a:r>
              <a:rPr lang="cs-CZ" b="1" dirty="0" err="1" smtClean="0">
                <a:latin typeface="+mj-lt"/>
              </a:rPr>
              <a:t>Blovicku</a:t>
            </a:r>
            <a:endParaRPr lang="cs-CZ" b="1" dirty="0" smtClean="0">
              <a:latin typeface="+mj-lt"/>
            </a:endParaRPr>
          </a:p>
          <a:p>
            <a:pPr marL="0" indent="0">
              <a:buNone/>
            </a:pPr>
            <a:r>
              <a:rPr lang="cs-CZ" dirty="0" smtClean="0">
                <a:latin typeface="+mj-lt"/>
              </a:rPr>
              <a:t>(bude zveřejněna na portálu sociálních služeb webových stránek Města Blovice)</a:t>
            </a:r>
            <a:endParaRPr lang="cs-CZ" dirty="0">
              <a:latin typeface="+mj-lt"/>
            </a:endParaRPr>
          </a:p>
        </p:txBody>
      </p:sp>
      <p:pic>
        <p:nvPicPr>
          <p:cNvPr id="5" name="Obrázek 4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221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901521"/>
            <a:ext cx="10515600" cy="746976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3600" b="1" cap="all" dirty="0" smtClean="0"/>
              <a:t>VÝSTUPY Z PRŮZKUMU – potřeby </a:t>
            </a:r>
            <a:endParaRPr lang="cs-CZ" sz="3600" cap="all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838200" y="1790162"/>
            <a:ext cx="10515600" cy="4816699"/>
          </a:xfrm>
          <a:ln w="76200">
            <a:solidFill>
              <a:srgbClr val="339966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>
                <a:latin typeface="+mj-lt"/>
              </a:rPr>
              <a:t>Sociální služby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>
                <a:latin typeface="+mj-lt"/>
              </a:rPr>
              <a:t>Osobní asistence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>
                <a:latin typeface="+mj-lt"/>
              </a:rPr>
              <a:t>Terénní odlehčovací služby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>
                <a:latin typeface="+mj-lt"/>
              </a:rPr>
              <a:t>Informovanost, poradenství, sdílení informací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latin typeface="+mj-lt"/>
              </a:rPr>
              <a:t>Péče, služby, příspěvky, opatrovnictví, 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Svépomocné skupiny?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>
                <a:latin typeface="+mj-lt"/>
              </a:rPr>
              <a:t>Sociální inkluze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latin typeface="+mj-lt"/>
              </a:rPr>
              <a:t>Volnočasové aktivity, pracovní aktivity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>
                <a:latin typeface="+mj-lt"/>
              </a:rPr>
              <a:t>Dílny, sociální podniky, …? Zajištění dopravy?</a:t>
            </a:r>
            <a:endParaRPr lang="cs-CZ" dirty="0">
              <a:latin typeface="+mj-lt"/>
            </a:endParaRPr>
          </a:p>
        </p:txBody>
      </p:sp>
      <p:pic>
        <p:nvPicPr>
          <p:cNvPr id="5" name="Obrázek 4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587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944675"/>
            <a:ext cx="10515600" cy="793973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000" b="1" cap="all" dirty="0" smtClean="0"/>
              <a:t>CHYBĚJÍCÍ SOCIÁLNÍ SLUŽBY (návaznost na KP)</a:t>
            </a:r>
            <a:endParaRPr lang="cs-CZ" sz="4000" b="1" cap="all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838200" y="1910591"/>
            <a:ext cx="10515600" cy="4683392"/>
          </a:xfrm>
          <a:ln w="76200">
            <a:solidFill>
              <a:srgbClr val="339966"/>
            </a:solidFill>
          </a:ln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3800" b="1" u="sng" dirty="0" smtClean="0"/>
              <a:t>Odlehčovací služby – terénní forma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err="1" smtClean="0"/>
              <a:t>Global</a:t>
            </a:r>
            <a:r>
              <a:rPr lang="cs-CZ" dirty="0" smtClean="0"/>
              <a:t> Partner Péče, </a:t>
            </a:r>
            <a:r>
              <a:rPr lang="cs-CZ" dirty="0" err="1" smtClean="0"/>
              <a:t>z.ú</a:t>
            </a:r>
            <a:r>
              <a:rPr lang="cs-CZ" dirty="0" smtClean="0"/>
              <a:t>. (Přeštice, Rokycany)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Domov-plzeňská hospicová péče, </a:t>
            </a:r>
            <a:r>
              <a:rPr lang="cs-CZ" dirty="0" err="1" smtClean="0"/>
              <a:t>z.ú</a:t>
            </a:r>
            <a:r>
              <a:rPr lang="cs-CZ" dirty="0" smtClean="0"/>
              <a:t>. (PK)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(Sušice - Sušice, Kašperské Hory, Kolinec, Železná Ruda)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800" b="1" u="sng" dirty="0" smtClean="0"/>
              <a:t>Osobní asistence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500" dirty="0"/>
              <a:t>Centrum pro zdravotně postižené Rokycany – působnost zahrnuje </a:t>
            </a:r>
            <a:r>
              <a:rPr lang="cs-CZ" sz="2500" dirty="0" err="1"/>
              <a:t>Blovicko</a:t>
            </a:r>
            <a:r>
              <a:rPr lang="cs-CZ" sz="2500" dirty="0"/>
              <a:t>, ale záleží na momentální kapacitě, nyní spíše </a:t>
            </a:r>
            <a:r>
              <a:rPr lang="cs-CZ" sz="2500" dirty="0" smtClean="0"/>
              <a:t>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500" dirty="0"/>
              <a:t>Oblastní charita Rokycany – působnost zahrnuje </a:t>
            </a:r>
            <a:r>
              <a:rPr lang="cs-CZ" sz="2500" dirty="0" err="1"/>
              <a:t>Blovicko</a:t>
            </a:r>
            <a:r>
              <a:rPr lang="cs-CZ" sz="2500" dirty="0"/>
              <a:t>, kapacitu </a:t>
            </a:r>
            <a:r>
              <a:rPr lang="cs-CZ" sz="2500" dirty="0" smtClean="0"/>
              <a:t>mají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500" dirty="0" err="1"/>
              <a:t>Hewer</a:t>
            </a:r>
            <a:r>
              <a:rPr lang="cs-CZ" sz="2500" dirty="0"/>
              <a:t>, z.s.  - působnost zahrnuje </a:t>
            </a:r>
            <a:r>
              <a:rPr lang="cs-CZ" sz="2500" dirty="0" err="1"/>
              <a:t>Blovicko</a:t>
            </a:r>
            <a:r>
              <a:rPr lang="cs-CZ" sz="2500" dirty="0"/>
              <a:t>,  ale záleží na kapacitě, žádali o rozšíření, pokud to vyjde, bude situace lepší (horizont 6 měsíců</a:t>
            </a:r>
            <a:r>
              <a:rPr lang="cs-CZ" sz="2500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500" dirty="0"/>
              <a:t>15. přední hlídka </a:t>
            </a:r>
            <a:r>
              <a:rPr lang="cs-CZ" sz="2500" dirty="0" err="1"/>
              <a:t>Royal</a:t>
            </a:r>
            <a:r>
              <a:rPr lang="cs-CZ" sz="2500" dirty="0"/>
              <a:t> </a:t>
            </a:r>
            <a:r>
              <a:rPr lang="cs-CZ" sz="2500" dirty="0" err="1"/>
              <a:t>Rangers</a:t>
            </a:r>
            <a:r>
              <a:rPr lang="cs-CZ" sz="2500" dirty="0"/>
              <a:t> Mariánské Lázně </a:t>
            </a:r>
            <a:r>
              <a:rPr lang="cs-CZ" sz="2500" b="1" dirty="0"/>
              <a:t>- </a:t>
            </a:r>
            <a:r>
              <a:rPr lang="cs-CZ" sz="2500" dirty="0"/>
              <a:t>Středisko Víteček (Černošín). OA poskytují v celém PK bez věkového omezení, dle kapacity. V současné době nemají volnou kapacitu. Klienti přispívají i na dojezd. Od Blovic je to 73 km.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800" b="1" u="sng" dirty="0" smtClean="0"/>
              <a:t>Denní stacionáře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Centrum Hájek, </a:t>
            </a:r>
            <a:r>
              <a:rPr lang="cs-CZ" dirty="0" err="1" smtClean="0"/>
              <a:t>z.ú</a:t>
            </a:r>
            <a:r>
              <a:rPr lang="cs-CZ" dirty="0" smtClean="0"/>
              <a:t>. (PK, děti do 15 let)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Diakonie ČCE (PK, Plamínek Merklín, 18-60 let; Človíček Plzeň, 4-45 let; Kvítek Klatovy, 18-64 let; Korálek Přeštice, 18-50 let)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Domovinka-sociální služby, o.p.s. (Domovinka Plzeň, senioři)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MÚSS města Plzně, </a:t>
            </a:r>
            <a:r>
              <a:rPr lang="cs-CZ" dirty="0" err="1" smtClean="0"/>
              <a:t>p.o</a:t>
            </a:r>
            <a:r>
              <a:rPr lang="cs-CZ" dirty="0" smtClean="0"/>
              <a:t>. (Jitřenka, 7-80 let, klienti z Plzně, v případě volné kapacity i z jiných regionů)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Sušice, Domažlice, Rokycany, Černošín)</a:t>
            </a:r>
          </a:p>
        </p:txBody>
      </p:sp>
      <p:pic>
        <p:nvPicPr>
          <p:cNvPr id="5" name="Obrázek 4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986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944675"/>
            <a:ext cx="10515600" cy="793973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000" b="1" cap="all" dirty="0" smtClean="0"/>
              <a:t>CHYBĚJÍCÍ SOCIÁLNÍ SLUŽBY (návaznost na KP)</a:t>
            </a:r>
            <a:endParaRPr lang="cs-CZ" sz="4000" b="1" cap="all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838200" y="1910591"/>
            <a:ext cx="10515600" cy="4683392"/>
          </a:xfrm>
          <a:ln w="76200">
            <a:solidFill>
              <a:srgbClr val="339966"/>
            </a:solidFill>
          </a:ln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b="1" u="sng" dirty="0"/>
              <a:t>Týdenní stacionáře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Domovinka-sociální služby, o.p.s. (Domovinka Plzeň, 19-80 let</a:t>
            </a:r>
            <a:r>
              <a:rPr lang="cs-CZ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/>
              <a:t>Sociálně terapeutické dílny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Motýl, z.s. (Plzeň, 16-64 let)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Sdružení občanů EXODUS, z.s. (Plzeň, 19-64)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(Domažlice, Sušice, Rokycany, Černošín)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>
                <a:solidFill>
                  <a:schemeClr val="accent5"/>
                </a:solidFill>
              </a:rPr>
              <a:t>Pobytové sociální služby pro seniory a OZP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accent5"/>
                </a:solidFill>
              </a:rPr>
              <a:t>Domovy pro seniory, Domovy se zvláštním režimem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>
                <a:solidFill>
                  <a:schemeClr val="accent5"/>
                </a:solidFill>
              </a:rPr>
              <a:t>Odborné sociální poradenství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>
                <a:solidFill>
                  <a:schemeClr val="accent5"/>
                </a:solidFill>
              </a:rPr>
              <a:t>Chráněné bydlení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5" name="Obrázek 4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111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944675"/>
            <a:ext cx="10515600" cy="793973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000" b="1" cap="all" dirty="0" smtClean="0"/>
              <a:t>CHYBĚJÍCÍ SLUŽBY ostatní</a:t>
            </a:r>
            <a:endParaRPr lang="cs-CZ" sz="4000" b="1" cap="all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838200" y="1910591"/>
            <a:ext cx="10515600" cy="4683392"/>
          </a:xfrm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/>
              <a:t>Informovanost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Lékaři, ÚP, soc. pracovníci, …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/>
              <a:t>Doprava pro seniory a OZP</a:t>
            </a:r>
          </a:p>
          <a:p>
            <a:pPr marL="0" indent="0">
              <a:buNone/>
            </a:pPr>
            <a:endParaRPr lang="cs-CZ" b="1" u="sng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>
                <a:solidFill>
                  <a:schemeClr val="accent5"/>
                </a:solidFill>
              </a:rPr>
              <a:t>Psychologické poradenství v ORP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b="1" u="sng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b="1" u="sng" dirty="0" smtClean="0">
                <a:solidFill>
                  <a:srgbClr val="FF0000"/>
                </a:solidFill>
              </a:rPr>
              <a:t>Koordinace KPSS ?!</a:t>
            </a:r>
            <a:endParaRPr lang="cs-CZ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5" name="Obrázek 4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626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746974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KPSS A SLUŽBY NA WEBU</a:t>
            </a:r>
            <a:endParaRPr lang="cs-CZ" sz="4000" b="1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4"/>
            <a:ext cx="10515599" cy="4781238"/>
          </a:xfrm>
          <a:ln w="76200">
            <a:solidFill>
              <a:srgbClr val="339966"/>
            </a:solidFill>
          </a:ln>
        </p:spPr>
      </p:pic>
      <p:pic>
        <p:nvPicPr>
          <p:cNvPr id="5" name="Obrázek 4" descr="W:\PUBLICITA\VIZUÁLNÍ_IDENTITA\loga\OPZ\logo_OPZ_barevn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357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840682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000" b="1" cap="all" dirty="0" smtClean="0"/>
              <a:t>NEJBLIŽŠÍ PLÁNOVANÉ AKTIVITY</a:t>
            </a:r>
            <a:endParaRPr lang="cs-CZ" sz="4000" b="1" cap="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5784"/>
          </a:xfrm>
          <a:ln w="76200">
            <a:solidFill>
              <a:srgbClr val="339966"/>
            </a:solidFill>
          </a:ln>
        </p:spPr>
        <p:txBody>
          <a:bodyPr>
            <a:normAutofit fontScale="77500" lnSpcReduction="20000"/>
          </a:bodyPr>
          <a:lstStyle/>
          <a:p>
            <a:pPr lvl="0"/>
            <a:r>
              <a:rPr lang="cs-CZ" b="1" u="sng" dirty="0" smtClean="0">
                <a:latin typeface="+mj-lt"/>
              </a:rPr>
              <a:t>Setkání pracovních skupin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11. 5. 2022 v 10.00 MÚ Blovice (průzkum potřeb NZDM na </a:t>
            </a:r>
            <a:r>
              <a:rPr lang="cs-CZ" dirty="0" err="1" smtClean="0">
                <a:latin typeface="+mj-lt"/>
              </a:rPr>
              <a:t>Blovicku</a:t>
            </a:r>
            <a:r>
              <a:rPr lang="cs-CZ" dirty="0" smtClean="0">
                <a:latin typeface="+mj-lt"/>
              </a:rPr>
              <a:t> + související služby)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1. 6. 2022 v 15.00 Lidový dům (veřejné setkání k představení návrhu komunitního plánu)</a:t>
            </a:r>
          </a:p>
          <a:p>
            <a:pPr lvl="0"/>
            <a:r>
              <a:rPr lang="cs-CZ" b="1" u="sng" dirty="0" smtClean="0">
                <a:latin typeface="+mj-lt"/>
              </a:rPr>
              <a:t>Setkání řídící skupiny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26. 5. 2022 v 10.00 MÚ Blovice (projednání návrhu komunitního plánu)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29. 6. 2022 v 10.00 MÚ Blovice (vypořádání připomínek a schválení komunitního plánu)</a:t>
            </a:r>
          </a:p>
          <a:p>
            <a:pPr lvl="0"/>
            <a:r>
              <a:rPr lang="cs-CZ" b="1" u="sng" dirty="0" smtClean="0">
                <a:latin typeface="+mj-lt"/>
              </a:rPr>
              <a:t>Katalog sociálních služeb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 smtClean="0">
                <a:latin typeface="+mj-lt"/>
              </a:rPr>
              <a:t> tvorba + odsouhlasení</a:t>
            </a:r>
          </a:p>
          <a:p>
            <a:pPr lvl="0"/>
            <a:r>
              <a:rPr lang="cs-CZ" b="1" u="sng" dirty="0" smtClean="0">
                <a:latin typeface="+mj-lt"/>
              </a:rPr>
              <a:t>Střednědobý komunitní plán rozvoje sociálních služeb na </a:t>
            </a:r>
            <a:r>
              <a:rPr lang="cs-CZ" b="1" u="sng" dirty="0" err="1" smtClean="0">
                <a:latin typeface="+mj-lt"/>
              </a:rPr>
              <a:t>Blovicku</a:t>
            </a:r>
            <a:endParaRPr lang="cs-CZ" b="1" u="sng" dirty="0" smtClean="0">
              <a:latin typeface="+mj-lt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tvorba, připomínkování, odsouhlasení</a:t>
            </a:r>
          </a:p>
          <a:p>
            <a:pPr lvl="0"/>
            <a:r>
              <a:rPr lang="cs-CZ" b="1" u="sng" dirty="0" smtClean="0">
                <a:latin typeface="+mj-lt"/>
              </a:rPr>
              <a:t>Sekce o sociálních sužbách – tvorba na webu Města Blovice</a:t>
            </a:r>
            <a:endParaRPr lang="cs-CZ" b="1" u="sng" dirty="0">
              <a:latin typeface="+mj-lt"/>
            </a:endParaRPr>
          </a:p>
        </p:txBody>
      </p:sp>
      <p:pic>
        <p:nvPicPr>
          <p:cNvPr id="4" name="Obrázek 3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12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613</Words>
  <Application>Microsoft Office PowerPoint</Application>
  <PresentationFormat>Širokoúhlá obrazovka</PresentationFormat>
  <Paragraphs>97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Motiv Office</vt:lpstr>
      <vt:lpstr>KOMUNITNÍ PLÁNOVÁNÍ SOCIÁLNÍCH SLUŽEB NA BLOVICKU</vt:lpstr>
      <vt:lpstr>PROGRAM SETKÁNÍ</vt:lpstr>
      <vt:lpstr>PRŮZKUM POTŘEB PEČUJÍCÍCH OSOB </vt:lpstr>
      <vt:lpstr>VÝSTUPY Z PRŮZKUMU – potřeby </vt:lpstr>
      <vt:lpstr>CHYBĚJÍCÍ SOCIÁLNÍ SLUŽBY (návaznost na KP)</vt:lpstr>
      <vt:lpstr>CHYBĚJÍCÍ SOCIÁLNÍ SLUŽBY (návaznost na KP)</vt:lpstr>
      <vt:lpstr>CHYBĚJÍCÍ SLUŽBY ostatní</vt:lpstr>
      <vt:lpstr>KPSS A SLUŽBY NA WEBU</vt:lpstr>
      <vt:lpstr>NEJBLIŽŠÍ PLÁNOVANÉ AKTIVITY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eduard.sispela@cpkp.cz</dc:creator>
  <cp:lastModifiedBy>Účet Microsoft</cp:lastModifiedBy>
  <cp:revision>144</cp:revision>
  <cp:lastPrinted>2022-05-09T10:38:18Z</cp:lastPrinted>
  <dcterms:created xsi:type="dcterms:W3CDTF">2021-05-07T08:18:23Z</dcterms:created>
  <dcterms:modified xsi:type="dcterms:W3CDTF">2022-05-09T10:43:34Z</dcterms:modified>
</cp:coreProperties>
</file>