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61" r:id="rId4"/>
    <p:sldId id="273" r:id="rId5"/>
    <p:sldId id="275" r:id="rId6"/>
    <p:sldId id="272" r:id="rId7"/>
    <p:sldId id="265" r:id="rId8"/>
    <p:sldId id="270" r:id="rId9"/>
  </p:sldIdLst>
  <p:sldSz cx="12192000" cy="6858000"/>
  <p:notesSz cx="6794500" cy="9906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C89A1-F1AA-40BF-8FB4-55FFAA0E4DF9}" type="datetimeFigureOut">
              <a:rPr lang="cs-CZ" smtClean="0"/>
              <a:t>13.05.2022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5F3EF-8994-423E-9EB8-D84CCF58E6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41551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DAB7F-B255-4597-9AFC-63134DA3F2CB}" type="datetimeFigureOut">
              <a:rPr lang="cs-CZ" smtClean="0"/>
              <a:t>13.05.2022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C2067-23D9-45A9-A012-62E8598A0A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3148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6697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5328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892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991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6373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630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0844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640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9548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171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063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0900B-7549-4F88-BC51-FB001072AC03}" type="datetimeFigureOut">
              <a:rPr lang="cs-CZ" smtClean="0"/>
              <a:t>13.05.2022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522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831850" y="895546"/>
            <a:ext cx="10515600" cy="772998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cs-CZ" sz="3200" b="1" dirty="0"/>
              <a:t>KOMUNITNÍ PLÁNOVÁNÍ SOCIÁLNÍCH SLUŽEB NA BLOVICKU</a:t>
            </a:r>
          </a:p>
        </p:txBody>
      </p:sp>
      <p:sp>
        <p:nvSpPr>
          <p:cNvPr id="11" name="Zástupný symbol pro text 10"/>
          <p:cNvSpPr>
            <a:spLocks noGrp="1"/>
          </p:cNvSpPr>
          <p:nvPr>
            <p:ph type="body" idx="1"/>
          </p:nvPr>
        </p:nvSpPr>
        <p:spPr>
          <a:xfrm>
            <a:off x="831850" y="1923068"/>
            <a:ext cx="10515600" cy="4166583"/>
          </a:xfrm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0"/>
              </a:lnSpc>
              <a:spcBef>
                <a:spcPts val="0"/>
              </a:spcBef>
            </a:pPr>
            <a:endParaRPr lang="cs-CZ" sz="3200" b="1" u="sng" dirty="0">
              <a:solidFill>
                <a:schemeClr val="tx1"/>
              </a:solidFill>
            </a:endParaRPr>
          </a:p>
          <a:p>
            <a:pPr algn="ctr">
              <a:lnSpc>
                <a:spcPct val="0"/>
              </a:lnSpc>
              <a:spcBef>
                <a:spcPts val="0"/>
              </a:spcBef>
            </a:pPr>
            <a:endParaRPr lang="cs-CZ" sz="3200" b="1" u="sng" dirty="0">
              <a:solidFill>
                <a:schemeClr val="tx1"/>
              </a:solidFill>
            </a:endParaRPr>
          </a:p>
          <a:p>
            <a:pPr algn="ctr">
              <a:lnSpc>
                <a:spcPct val="0"/>
              </a:lnSpc>
              <a:spcBef>
                <a:spcPts val="0"/>
              </a:spcBef>
            </a:pPr>
            <a:endParaRPr lang="cs-CZ" sz="3200" b="1" u="sng" dirty="0">
              <a:solidFill>
                <a:schemeClr val="tx1"/>
              </a:solidFill>
            </a:endParaRPr>
          </a:p>
          <a:p>
            <a:pPr algn="ctr">
              <a:lnSpc>
                <a:spcPct val="0"/>
              </a:lnSpc>
              <a:spcBef>
                <a:spcPts val="0"/>
              </a:spcBef>
            </a:pPr>
            <a:endParaRPr lang="cs-CZ" sz="3200" b="1" u="sng" dirty="0">
              <a:solidFill>
                <a:schemeClr val="tx1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cs-CZ" sz="3200" b="1" dirty="0">
                <a:solidFill>
                  <a:schemeClr val="tx1"/>
                </a:solidFill>
                <a:latin typeface="+mj-lt"/>
              </a:rPr>
              <a:t>Setkání u </a:t>
            </a:r>
            <a:r>
              <a:rPr lang="cs-CZ" sz="3200" b="1" dirty="0" smtClean="0">
                <a:solidFill>
                  <a:schemeClr val="tx1"/>
                </a:solidFill>
                <a:latin typeface="+mj-lt"/>
              </a:rPr>
              <a:t>kulatého stolu  </a:t>
            </a:r>
            <a:endParaRPr lang="cs-CZ" sz="32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+mj-lt"/>
              </a:rPr>
              <a:t>11. 5. 2022</a:t>
            </a:r>
            <a:endParaRPr lang="cs-CZ" sz="3200" b="1" dirty="0">
              <a:solidFill>
                <a:schemeClr val="tx1"/>
              </a:solidFill>
              <a:latin typeface="+mj-lt"/>
            </a:endParaRPr>
          </a:p>
          <a:p>
            <a:pPr algn="ctr">
              <a:spcBef>
                <a:spcPts val="0"/>
              </a:spcBef>
            </a:pPr>
            <a:endParaRPr lang="cs-CZ" sz="3600" b="1" dirty="0">
              <a:solidFill>
                <a:schemeClr val="tx1"/>
              </a:solidFill>
              <a:latin typeface="+mj-lt"/>
            </a:endParaRPr>
          </a:p>
          <a:p>
            <a:pPr algn="ctr">
              <a:spcBef>
                <a:spcPts val="0"/>
              </a:spcBef>
            </a:pPr>
            <a:endParaRPr lang="cs-CZ" sz="36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cs-CZ" sz="3200" dirty="0" smtClean="0">
                <a:solidFill>
                  <a:schemeClr val="tx1"/>
                </a:solidFill>
                <a:latin typeface="+mj-lt"/>
              </a:rPr>
              <a:t>10:00 </a:t>
            </a:r>
            <a:r>
              <a:rPr lang="cs-CZ" sz="3200" dirty="0">
                <a:solidFill>
                  <a:schemeClr val="tx1"/>
                </a:solidFill>
                <a:latin typeface="+mj-lt"/>
              </a:rPr>
              <a:t>– </a:t>
            </a:r>
            <a:r>
              <a:rPr lang="cs-CZ" sz="3200" dirty="0" smtClean="0">
                <a:solidFill>
                  <a:schemeClr val="tx1"/>
                </a:solidFill>
                <a:latin typeface="+mj-lt"/>
              </a:rPr>
              <a:t>Děti, mládež, rodiny s dětmi a osoby ohrožené sociálním vyloučením</a:t>
            </a:r>
          </a:p>
        </p:txBody>
      </p:sp>
      <p:pic>
        <p:nvPicPr>
          <p:cNvPr id="9" name="Obrázek 8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852" y="3102064"/>
            <a:ext cx="2408348" cy="1006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02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831850" y="875764"/>
            <a:ext cx="10515600" cy="734096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000" b="1" dirty="0"/>
              <a:t>PROGRAM </a:t>
            </a:r>
            <a:r>
              <a:rPr lang="cs-CZ" sz="4000" b="1" dirty="0" smtClean="0"/>
              <a:t>SETKÁNÍ</a:t>
            </a:r>
            <a:endParaRPr lang="cs-CZ" sz="4000" b="1" dirty="0"/>
          </a:p>
        </p:txBody>
      </p:sp>
      <p:sp>
        <p:nvSpPr>
          <p:cNvPr id="11" name="Zástupný symbol pro text 10"/>
          <p:cNvSpPr>
            <a:spLocks noGrp="1"/>
          </p:cNvSpPr>
          <p:nvPr>
            <p:ph type="body" idx="1"/>
          </p:nvPr>
        </p:nvSpPr>
        <p:spPr>
          <a:xfrm>
            <a:off x="831850" y="1712892"/>
            <a:ext cx="10515600" cy="5145108"/>
          </a:xfrm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lvl="0"/>
            <a:r>
              <a:rPr lang="cs-CZ" sz="2000" b="1" dirty="0" smtClean="0">
                <a:solidFill>
                  <a:schemeClr val="tx1"/>
                </a:solidFill>
                <a:latin typeface="+mj-lt"/>
              </a:rPr>
              <a:t>1. Potřeby dětí a mládeže na </a:t>
            </a:r>
            <a:r>
              <a:rPr lang="cs-CZ" sz="2000" b="1" dirty="0" err="1" smtClean="0">
                <a:solidFill>
                  <a:schemeClr val="tx1"/>
                </a:solidFill>
                <a:latin typeface="+mj-lt"/>
              </a:rPr>
              <a:t>Blovicku</a:t>
            </a:r>
            <a:r>
              <a:rPr lang="cs-CZ" sz="2000" b="1" dirty="0" smtClean="0">
                <a:solidFill>
                  <a:schemeClr val="tx1"/>
                </a:solidFill>
                <a:latin typeface="+mj-lt"/>
              </a:rPr>
              <a:t> (prezentace výstupů z průzkumu Diakonie Západ)</a:t>
            </a:r>
          </a:p>
          <a:p>
            <a:pPr lvl="0"/>
            <a:r>
              <a:rPr lang="cs-CZ" sz="2000" b="1" dirty="0" smtClean="0">
                <a:solidFill>
                  <a:schemeClr val="tx1"/>
                </a:solidFill>
                <a:latin typeface="+mj-lt"/>
              </a:rPr>
              <a:t>2. Prezentace poskytovatelů sociálních služeb zaměřených na rodiny s dětmi</a:t>
            </a:r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+mj-lt"/>
              </a:rPr>
              <a:t>Diakonie Západ – sociálně aktivizační služby pro rodiny s dětmi</a:t>
            </a:r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+mj-lt"/>
              </a:rPr>
              <a:t>Člověk v tísni - </a:t>
            </a:r>
            <a:r>
              <a:rPr lang="cs-CZ" sz="2000" dirty="0">
                <a:solidFill>
                  <a:schemeClr val="tx1"/>
                </a:solidFill>
              </a:rPr>
              <a:t>sociálně aktivizační služby pro rodiny s dětmi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+mj-lt"/>
              </a:rPr>
              <a:t>Bílý kruh bezpečí – odborné sociální poradenství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+mj-lt"/>
              </a:rPr>
              <a:t>Městská charita Plzeň – Azylové domy - Domov sv. Zdislavy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+mj-lt"/>
              </a:rPr>
              <a:t>Dětský diagnostický ústav a Středisko výchovné péče – diagnostické pobyty</a:t>
            </a:r>
          </a:p>
          <a:p>
            <a:pPr lvl="0"/>
            <a:r>
              <a:rPr lang="cs-CZ" sz="2000" b="1" dirty="0" smtClean="0">
                <a:solidFill>
                  <a:schemeClr val="tx1"/>
                </a:solidFill>
                <a:latin typeface="+mj-lt"/>
              </a:rPr>
              <a:t>3. Příprava komunitního střednědobého plánu rozvoje sociálních sužeb na </a:t>
            </a:r>
            <a:r>
              <a:rPr lang="cs-CZ" sz="2000" b="1" dirty="0" err="1" smtClean="0">
                <a:solidFill>
                  <a:schemeClr val="tx1"/>
                </a:solidFill>
                <a:latin typeface="+mj-lt"/>
              </a:rPr>
              <a:t>Blovicku</a:t>
            </a:r>
            <a:endParaRPr lang="cs-CZ" sz="2000" dirty="0">
              <a:solidFill>
                <a:schemeClr val="tx1"/>
              </a:solidFill>
              <a:latin typeface="+mj-lt"/>
            </a:endParaRPr>
          </a:p>
          <a:p>
            <a:r>
              <a:rPr lang="cs-CZ" sz="2000" b="1" dirty="0" smtClean="0">
                <a:solidFill>
                  <a:schemeClr val="tx1"/>
                </a:solidFill>
                <a:latin typeface="+mj-lt"/>
              </a:rPr>
              <a:t>4. Informace o dalších plánovaných aktivitách</a:t>
            </a:r>
          </a:p>
          <a:p>
            <a:r>
              <a:rPr lang="cs-CZ" sz="2000" b="1" dirty="0" smtClean="0">
                <a:solidFill>
                  <a:schemeClr val="tx1"/>
                </a:solidFill>
                <a:latin typeface="+mj-lt"/>
              </a:rPr>
              <a:t>5. Různé </a:t>
            </a:r>
            <a:endParaRPr lang="cs-CZ" sz="20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9" name="Obrázek 8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966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944675"/>
            <a:ext cx="10515600" cy="793973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4000" b="1" cap="all" dirty="0" smtClean="0"/>
              <a:t>CHYBĚJÍCÍ SOCIÁLNÍ SLUŽBY (návaznost na KP)</a:t>
            </a:r>
            <a:endParaRPr lang="cs-CZ" sz="4000" b="1" cap="all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838200" y="1910591"/>
            <a:ext cx="10515600" cy="4683392"/>
          </a:xfrm>
          <a:ln w="76200">
            <a:solidFill>
              <a:srgbClr val="339966"/>
            </a:solidFill>
          </a:ln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b="1" u="sng" dirty="0" smtClean="0">
                <a:solidFill>
                  <a:srgbClr val="002060"/>
                </a:solidFill>
              </a:rPr>
              <a:t>Dluhové poradenství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Člověk v tísni (online forma)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u="sng" dirty="0" smtClean="0"/>
              <a:t>Sociálně aktivizační služby pro rodiny s dětmi (zejména terénní forma)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Diakonie Západ – Archa pro rodiny ( T forma, 13 klientů pro celý PK)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Člověk v tísni (T forma, 6 klientů pro PK)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i="1" dirty="0" smtClean="0"/>
              <a:t>Centrum Hájek (A forma, okamžitá kapacita 1 klient s handicapem)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i="1" dirty="0" smtClean="0"/>
              <a:t>Občanské sdružení Pro Cit (A, T forma pro děti s handicapem, působnost pro PK)</a:t>
            </a:r>
            <a:endParaRPr lang="cs-CZ" i="1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b="1" u="sng" dirty="0" smtClean="0">
                <a:solidFill>
                  <a:srgbClr val="002060"/>
                </a:solidFill>
              </a:rPr>
              <a:t>Nízkoprahové zařízení pro děti a mládež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Diakonie západ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u="sng" dirty="0" smtClean="0"/>
              <a:t>Chráněné bydlení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(pro děti z DD Nepomuk, resp. z rodinné skupiny v Blovicích</a:t>
            </a:r>
            <a:r>
              <a:rPr lang="cs-CZ" u="sng" dirty="0" smtClean="0"/>
              <a:t>)</a:t>
            </a:r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5" name="Obrázek 4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986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944675"/>
            <a:ext cx="10515600" cy="793973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4000" b="1" cap="all" dirty="0" smtClean="0"/>
              <a:t>CHYBĚJÍCÍ  Ostatní SLUŽBY (návaznost na KP)</a:t>
            </a:r>
            <a:endParaRPr lang="cs-CZ" sz="4000" b="1" cap="all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838200" y="1910591"/>
            <a:ext cx="10515600" cy="4683392"/>
          </a:xfrm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b="1" u="sng" dirty="0" smtClean="0"/>
              <a:t>Potravinová pomoc</a:t>
            </a:r>
          </a:p>
          <a:p>
            <a:pPr marL="0" indent="0">
              <a:buNone/>
            </a:pPr>
            <a:r>
              <a:rPr lang="cs-CZ" dirty="0" smtClean="0"/>
              <a:t>(pro občany obcí SO POÚ Blovice dostupná pouze v Plzni)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5" name="Obrázek 4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111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944675"/>
            <a:ext cx="10515600" cy="793973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4000" b="1" cap="all" dirty="0" smtClean="0"/>
              <a:t> ostatní nedostatky v sociální oblasti</a:t>
            </a:r>
            <a:endParaRPr lang="cs-CZ" sz="4000" b="1" cap="all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838200" y="1910591"/>
            <a:ext cx="10515600" cy="4683392"/>
          </a:xfrm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b="1" u="sng" dirty="0" smtClean="0"/>
              <a:t>Informovanost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Lékaři, veřejnost, obce, soc. pracovníci, …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b="1" u="sng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b="1" u="sng" dirty="0" smtClean="0">
                <a:solidFill>
                  <a:srgbClr val="FF0000"/>
                </a:solidFill>
              </a:rPr>
              <a:t>Koordinace KPSS ?!</a:t>
            </a:r>
            <a:endParaRPr lang="cs-CZ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5" name="Obrázek 4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626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50006"/>
            <a:ext cx="10515600" cy="746974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KPSS A SLUŽBY NA WEBU</a:t>
            </a:r>
            <a:endParaRPr lang="cs-CZ" sz="4000" b="1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4"/>
            <a:ext cx="10515599" cy="4781238"/>
          </a:xfrm>
          <a:ln w="76200">
            <a:solidFill>
              <a:srgbClr val="339966"/>
            </a:solidFill>
          </a:ln>
        </p:spPr>
      </p:pic>
      <p:pic>
        <p:nvPicPr>
          <p:cNvPr id="5" name="Obrázek 4" descr="W:\PUBLICITA\VIZUÁLNÍ_IDENTITA\loga\OPZ\logo_OPZ_barevn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357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50006"/>
            <a:ext cx="10515600" cy="840682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000" b="1" cap="all" dirty="0" smtClean="0"/>
              <a:t>NEJBLIŽŠÍ PLÁNOVANÉ AKTIVITY</a:t>
            </a:r>
            <a:endParaRPr lang="cs-CZ" sz="4000" b="1" cap="all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35784"/>
          </a:xfrm>
          <a:ln w="76200">
            <a:solidFill>
              <a:srgbClr val="339966"/>
            </a:solidFill>
          </a:ln>
        </p:spPr>
        <p:txBody>
          <a:bodyPr>
            <a:normAutofit fontScale="92500" lnSpcReduction="20000"/>
          </a:bodyPr>
          <a:lstStyle/>
          <a:p>
            <a:pPr lvl="0"/>
            <a:r>
              <a:rPr lang="cs-CZ" b="1" u="sng" dirty="0" smtClean="0">
                <a:latin typeface="+mj-lt"/>
              </a:rPr>
              <a:t>Setkání pracovních skupin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b="1" dirty="0">
                <a:latin typeface="+mj-lt"/>
              </a:rPr>
              <a:t> </a:t>
            </a:r>
            <a:r>
              <a:rPr lang="cs-CZ" dirty="0" smtClean="0">
                <a:latin typeface="+mj-lt"/>
              </a:rPr>
              <a:t>1. 6. 2022 v 15.00 Lidový dům (veřejné setkání k představení návrhu komunitního plánu)</a:t>
            </a:r>
          </a:p>
          <a:p>
            <a:pPr lvl="0"/>
            <a:r>
              <a:rPr lang="cs-CZ" b="1" u="sng" dirty="0" smtClean="0">
                <a:latin typeface="+mj-lt"/>
              </a:rPr>
              <a:t>Setkání řídící skupiny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b="1" dirty="0">
                <a:latin typeface="+mj-lt"/>
              </a:rPr>
              <a:t> </a:t>
            </a:r>
            <a:r>
              <a:rPr lang="cs-CZ" dirty="0" smtClean="0">
                <a:latin typeface="+mj-lt"/>
              </a:rPr>
              <a:t>26. 5. 2022 v 10.00 MÚ Blovice (projednání návrhu komunitního plánu)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 </a:t>
            </a:r>
            <a:r>
              <a:rPr lang="cs-CZ" dirty="0" smtClean="0">
                <a:latin typeface="+mj-lt"/>
              </a:rPr>
              <a:t>29. 6. 2022 v 10.00 MÚ Blovice (vypořádání připomínek a schválení komunitního plánu)</a:t>
            </a:r>
          </a:p>
          <a:p>
            <a:pPr lvl="0"/>
            <a:r>
              <a:rPr lang="cs-CZ" b="1" u="sng" dirty="0" smtClean="0">
                <a:latin typeface="+mj-lt"/>
              </a:rPr>
              <a:t>Katalog sociálních služeb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 smtClean="0">
                <a:latin typeface="+mj-lt"/>
              </a:rPr>
              <a:t> tvorba + odsouhlasení</a:t>
            </a:r>
          </a:p>
          <a:p>
            <a:pPr lvl="0"/>
            <a:r>
              <a:rPr lang="cs-CZ" b="1" u="sng" dirty="0" smtClean="0">
                <a:latin typeface="+mj-lt"/>
              </a:rPr>
              <a:t>Střednědobý komunitní plán rozvoje sociálních služeb na </a:t>
            </a:r>
            <a:r>
              <a:rPr lang="cs-CZ" b="1" u="sng" dirty="0" err="1" smtClean="0">
                <a:latin typeface="+mj-lt"/>
              </a:rPr>
              <a:t>Blovicku</a:t>
            </a:r>
            <a:endParaRPr lang="cs-CZ" b="1" u="sng" dirty="0" smtClean="0">
              <a:latin typeface="+mj-lt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b="1" dirty="0">
                <a:latin typeface="+mj-lt"/>
              </a:rPr>
              <a:t> </a:t>
            </a:r>
            <a:r>
              <a:rPr lang="cs-CZ" dirty="0" smtClean="0">
                <a:latin typeface="+mj-lt"/>
              </a:rPr>
              <a:t>tvorba, připomínkování, odsouhlasení</a:t>
            </a:r>
          </a:p>
          <a:p>
            <a:pPr lvl="0"/>
            <a:r>
              <a:rPr lang="cs-CZ" b="1" u="sng" dirty="0" smtClean="0">
                <a:latin typeface="+mj-lt"/>
              </a:rPr>
              <a:t>Sekce o sociálních sužbách – tvorba na webu Města Blovice</a:t>
            </a:r>
            <a:endParaRPr lang="cs-CZ" b="1" u="sng" dirty="0">
              <a:latin typeface="+mj-lt"/>
            </a:endParaRPr>
          </a:p>
        </p:txBody>
      </p:sp>
      <p:pic>
        <p:nvPicPr>
          <p:cNvPr id="4" name="Obrázek 3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125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délník 2"/>
          <p:cNvSpPr/>
          <p:nvPr/>
        </p:nvSpPr>
        <p:spPr>
          <a:xfrm>
            <a:off x="774387" y="1894806"/>
            <a:ext cx="10643226" cy="4005199"/>
          </a:xfrm>
          <a:prstGeom prst="rect">
            <a:avLst/>
          </a:prstGeom>
          <a:ln w="76200">
            <a:solidFill>
              <a:srgbClr val="339966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3600" b="1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Děkujeme za pozornost</a:t>
            </a:r>
            <a:endParaRPr lang="cs-CZ" sz="36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3600" b="1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a těšíme se na další spolupráci</a:t>
            </a:r>
            <a:endParaRPr lang="cs-CZ" sz="3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2800" b="1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cs-CZ" sz="28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Eduard Šišpela, e-mail: </a:t>
            </a:r>
            <a:r>
              <a:rPr lang="cs-CZ" sz="2000" u="sng" dirty="0">
                <a:solidFill>
                  <a:srgbClr val="0563C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eduard.sispela@cpkp.cz, </a:t>
            </a:r>
            <a:r>
              <a:rPr lang="cs-CZ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tel.: 774 497 874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Blanka Kohoutová, e-mail: </a:t>
            </a:r>
            <a:r>
              <a:rPr lang="cs-CZ" sz="2000" u="sng" dirty="0">
                <a:solidFill>
                  <a:srgbClr val="0563C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blanka.kohoutova@cpkp.cz,</a:t>
            </a:r>
            <a:r>
              <a:rPr lang="cs-CZ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tel.: 607 158 192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Tereza Kavalírová, e-mail: </a:t>
            </a:r>
            <a:r>
              <a:rPr lang="cs-CZ" sz="2000" u="sng" dirty="0">
                <a:solidFill>
                  <a:srgbClr val="0563C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tereza.kavalirova@cpkp.cz,</a:t>
            </a:r>
            <a:r>
              <a:rPr lang="cs-CZ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tel: 774 497 871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cs-CZ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2000"/>
              </a:spcBef>
              <a:spcAft>
                <a:spcPts val="600"/>
              </a:spcAft>
            </a:pPr>
            <a:r>
              <a:rPr lang="cs-CZ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Centrum pro komunitní práci západní Čechy</a:t>
            </a:r>
          </a:p>
          <a:p>
            <a:pPr algn="ctr">
              <a:spcAft>
                <a:spcPts val="600"/>
              </a:spcAft>
            </a:pPr>
            <a:r>
              <a:rPr lang="cs-CZ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Americká  29, 301 38 Plzeň</a:t>
            </a:r>
            <a:endParaRPr lang="cs-CZ" sz="2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0496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1142</TotalTime>
  <Words>392</Words>
  <Application>Microsoft Office PowerPoint</Application>
  <PresentationFormat>Širokoúhlá obrazovka</PresentationFormat>
  <Paragraphs>62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Motiv Office</vt:lpstr>
      <vt:lpstr>KOMUNITNÍ PLÁNOVÁNÍ SOCIÁLNÍCH SLUŽEB NA BLOVICKU</vt:lpstr>
      <vt:lpstr>PROGRAM SETKÁNÍ</vt:lpstr>
      <vt:lpstr>CHYBĚJÍCÍ SOCIÁLNÍ SLUŽBY (návaznost na KP)</vt:lpstr>
      <vt:lpstr>CHYBĚJÍCÍ  Ostatní SLUŽBY (návaznost na KP)</vt:lpstr>
      <vt:lpstr> ostatní nedostatky v sociální oblasti</vt:lpstr>
      <vt:lpstr>KPSS A SLUŽBY NA WEBU</vt:lpstr>
      <vt:lpstr>NEJBLIŽŠÍ PLÁNOVANÉ AKTIVITY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eduard.sispela@cpkp.cz</dc:creator>
  <cp:lastModifiedBy>Účet Microsoft</cp:lastModifiedBy>
  <cp:revision>153</cp:revision>
  <cp:lastPrinted>2021-10-12T07:39:23Z</cp:lastPrinted>
  <dcterms:created xsi:type="dcterms:W3CDTF">2021-05-07T08:18:23Z</dcterms:created>
  <dcterms:modified xsi:type="dcterms:W3CDTF">2022-05-13T08:48:32Z</dcterms:modified>
</cp:coreProperties>
</file>