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 bookmarkIdSeed="2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256" r:id="rId5"/>
    <p:sldId id="291" r:id="rId6"/>
    <p:sldId id="298" r:id="rId7"/>
    <p:sldId id="301" r:id="rId8"/>
    <p:sldId id="290" r:id="rId9"/>
    <p:sldId id="308" r:id="rId10"/>
    <p:sldId id="320" r:id="rId11"/>
    <p:sldId id="321" r:id="rId12"/>
    <p:sldId id="310" r:id="rId13"/>
    <p:sldId id="300" r:id="rId14"/>
    <p:sldId id="294" r:id="rId15"/>
    <p:sldId id="327" r:id="rId16"/>
    <p:sldId id="313" r:id="rId17"/>
  </p:sldIdLst>
  <p:sldSz cx="12192000" cy="6858000"/>
  <p:notesSz cx="9928225" cy="6797675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ítejte" id="{E75E278A-FF0E-49A4-B170-79828D63BBAD}">
          <p14:sldIdLst>
            <p14:sldId id="256"/>
          </p14:sldIdLst>
        </p14:section>
        <p14:section name="Návrh, Morfing, poznámky, spolupráce, Řekněte mi" id="{B9B51309-D148-4332-87C2-07BE32FBCA3B}">
          <p14:sldIdLst>
            <p14:sldId id="291"/>
            <p14:sldId id="298"/>
            <p14:sldId id="301"/>
            <p14:sldId id="290"/>
            <p14:sldId id="308"/>
            <p14:sldId id="320"/>
            <p14:sldId id="321"/>
            <p14:sldId id="310"/>
            <p14:sldId id="300"/>
            <p14:sldId id="294"/>
            <p14:sldId id="327"/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D24726"/>
    <a:srgbClr val="404040"/>
    <a:srgbClr val="FF9B45"/>
    <a:srgbClr val="DD462F"/>
    <a:srgbClr val="F8CFB6"/>
    <a:srgbClr val="F8CAB6"/>
    <a:srgbClr val="923922"/>
    <a:srgbClr val="F5F5F5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6" autoAdjust="0"/>
    <p:restoredTop sz="94000" autoAdjust="0"/>
  </p:normalViewPr>
  <p:slideViewPr>
    <p:cSldViewPr snapToGrid="0">
      <p:cViewPr varScale="1">
        <p:scale>
          <a:sx n="63" d="100"/>
          <a:sy n="63" d="100"/>
        </p:scale>
        <p:origin x="652" y="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83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401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41064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pPr rtl="0"/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3699" y="0"/>
            <a:ext cx="4302231" cy="341064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pPr rtl="0"/>
            <a:fld id="{729DB3FB-E2CC-44E8-8355-B96A739A5E38}" type="datetime1">
              <a:rPr lang="cs-CZ" smtClean="0"/>
              <a:pPr rtl="0"/>
              <a:t>22.09.2020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2231" cy="34106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pPr rtl="0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3699" y="6456612"/>
            <a:ext cx="4302231" cy="34106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pPr rtl="0"/>
            <a:fld id="{9C679768-A2FC-4D08-91F6-8DCE6C566B36}" type="slidenum">
              <a:rPr lang="cs-CZ" smtClean="0"/>
              <a:pPr rtl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41064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pPr rtl="0"/>
            <a:endParaRPr lang="cs-CZ" noProof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3699" y="0"/>
            <a:ext cx="4302231" cy="341064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A555F345-B843-4499-BE94-054C33DBFC1B}" type="datetime1">
              <a:rPr lang="cs-CZ" smtClean="0"/>
              <a:pPr/>
              <a:t>22.09.2020</a:t>
            </a:fld>
            <a:endParaRPr lang="cs-CZ" dirty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pPr rt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 rtl="0"/>
            <a:r>
              <a:rPr lang="cs-CZ" noProof="0"/>
              <a:t>Kliknutím můžete upravit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4106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3699" y="6456612"/>
            <a:ext cx="4302231" cy="34106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pPr rtl="0"/>
            <a:fld id="{DF61EA0F-A667-4B49-8422-0062BC55E249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6700" cy="229393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cs-CZ" smtClean="0"/>
              <a:pPr rtl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cs-CZ" noProof="0" smtClean="0"/>
              <a:pPr rtl="0"/>
              <a:t>6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382073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sz="1800" noProof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243153" y="236644"/>
            <a:ext cx="11683049" cy="6332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cs-CZ" sz="1800" noProof="0"/>
          </a:p>
        </p:txBody>
      </p:sp>
      <p:cxnSp>
        <p:nvCxnSpPr>
          <p:cNvPr id="12" name="Přímá spojnice 11"/>
          <p:cNvCxnSpPr/>
          <p:nvPr userDrawn="1"/>
        </p:nvCxnSpPr>
        <p:spPr>
          <a:xfrm>
            <a:off x="243153" y="983033"/>
            <a:ext cx="11683049" cy="45184"/>
          </a:xfrm>
          <a:prstGeom prst="line">
            <a:avLst/>
          </a:prstGeom>
          <a:ln w="254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Nadpis 3"/>
          <p:cNvSpPr>
            <a:spLocks noGrp="1"/>
          </p:cNvSpPr>
          <p:nvPr>
            <p:ph type="title" hasCustomPrompt="1"/>
          </p:nvPr>
        </p:nvSpPr>
        <p:spPr>
          <a:xfrm>
            <a:off x="2777727" y="360751"/>
            <a:ext cx="6177317" cy="465471"/>
          </a:xfrm>
        </p:spPr>
        <p:txBody>
          <a:bodyPr rtlCol="0" anchor="b" anchorCtr="0">
            <a:noAutofit/>
          </a:bodyPr>
          <a:lstStyle>
            <a:lvl1pPr algn="ctr">
              <a:defRPr sz="2400" b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0" hasCustomPrompt="1"/>
          </p:nvPr>
        </p:nvSpPr>
        <p:spPr>
          <a:xfrm>
            <a:off x="387717" y="1185027"/>
            <a:ext cx="11388759" cy="5228651"/>
          </a:xfrm>
        </p:spPr>
        <p:txBody>
          <a:bodyPr vert="horz" lIns="91440" tIns="45720" rIns="91440" bIns="45720" rtlCol="0">
            <a:normAutofit/>
          </a:bodyPr>
          <a:lstStyle>
            <a:lvl1pPr defTabSz="72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>
                <a:tab pos="0" algn="l"/>
              </a:tabLst>
              <a:defRPr lang="en-US" sz="26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defTabSz="72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>
                <a:tab pos="0" algn="l"/>
              </a:tabLst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 defTabSz="72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>
                <a:tab pos="0" algn="l"/>
              </a:tabLst>
              <a:defRPr lang="en-US" sz="2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 defTabSz="72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>
                <a:tab pos="0" algn="l"/>
              </a:tabLst>
              <a:defRPr lang="en-US"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 defTabSz="72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>
                <a:tab pos="0" algn="l"/>
              </a:tabLst>
              <a:def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cs-CZ" noProof="0" dirty="0"/>
              <a:t>Kliknutím můžete upravit styly předlohy textu.</a:t>
            </a:r>
          </a:p>
          <a:p>
            <a:pPr marL="228600" lvl="1" indent="-22860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</a:pPr>
            <a:r>
              <a:rPr lang="cs-CZ" noProof="0" dirty="0"/>
              <a:t>Druhá úroveň</a:t>
            </a:r>
          </a:p>
          <a:p>
            <a:pPr marL="800100" lvl="3" indent="-34290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</a:pPr>
            <a:r>
              <a:rPr lang="cs-CZ" noProof="0" dirty="0"/>
              <a:t>Třetí úroveň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cs-CZ" noProof="0" dirty="0"/>
              <a:t>	Čtvrtá úroveň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cs-CZ" noProof="0" dirty="0"/>
              <a:t>Pátá úroveň</a:t>
            </a:r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17" y="360751"/>
            <a:ext cx="2245445" cy="46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770" y="360751"/>
            <a:ext cx="2671706" cy="47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cs-CZ" sz="1800" noProof="0"/>
          </a:p>
        </p:txBody>
      </p:sp>
      <p:sp>
        <p:nvSpPr>
          <p:cNvPr id="2" name="Zástupný nadpis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/>
              <a:t>Kliknutím můžete upravit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A7D46277-86EA-400A-A5AE-3694B379307B}" type="datetime1">
              <a:rPr lang="cs-CZ" noProof="0" smtClean="0"/>
              <a:pPr rtl="0"/>
              <a:t>22.09.2020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marie.hp@cpkp.cz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blanka.kohoutova@cpkp.cz" TargetMode="External"/><Relationship Id="rId2" Type="http://schemas.openxmlformats.org/officeDocument/2006/relationships/hyperlink" Target="mailto:eduard.sispela@cpkp.cz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hyperlink" Target="https://www.cpkp-zc.cz/" TargetMode="External"/><Relationship Id="rId4" Type="http://schemas.openxmlformats.org/officeDocument/2006/relationships/hyperlink" Target="mailto:tereza.kavalirova@cpkp.cz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cpkp-zc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psv.cz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448592" y="2005776"/>
            <a:ext cx="11271250" cy="2663825"/>
          </a:xfrm>
        </p:spPr>
        <p:txBody>
          <a:bodyPr rtlCol="0">
            <a:noAutofit/>
          </a:bodyPr>
          <a:lstStyle/>
          <a:p>
            <a:pPr marL="0" indent="0" algn="ct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4000" b="1" dirty="0">
                <a:latin typeface="Arial Black" panose="020B0A04020102020204" pitchFamily="34" charset="0"/>
              </a:rPr>
              <a:t>REALIZACE </a:t>
            </a:r>
          </a:p>
          <a:p>
            <a:pPr marL="0" indent="0" algn="ct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4000" b="1" dirty="0">
                <a:latin typeface="Arial Black" panose="020B0A04020102020204" pitchFamily="34" charset="0"/>
              </a:rPr>
              <a:t>KOMUNITNÍHO PLÁNOVÁNÍ SOCIÁLNÍCH SLUŽEB </a:t>
            </a:r>
          </a:p>
          <a:p>
            <a:pPr marL="0" indent="0" algn="ct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4000" b="1" dirty="0">
                <a:latin typeface="Arial Black" panose="020B0A04020102020204" pitchFamily="34" charset="0"/>
              </a:rPr>
              <a:t>NA BLOVICKU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" y="501967"/>
            <a:ext cx="4320381" cy="89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9828" y="396590"/>
            <a:ext cx="1097514" cy="1000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dnadpis 2"/>
          <p:cNvSpPr txBox="1">
            <a:spLocks/>
          </p:cNvSpPr>
          <p:nvPr/>
        </p:nvSpPr>
        <p:spPr>
          <a:xfrm>
            <a:off x="448592" y="4920853"/>
            <a:ext cx="11270104" cy="1505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600" b="1" dirty="0">
                <a:latin typeface="+mj-lt"/>
              </a:rPr>
              <a:t>1. setkání členů řídící skupiny </a:t>
            </a:r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66203" y="364643"/>
            <a:ext cx="6259593" cy="465471"/>
          </a:xfrm>
        </p:spPr>
        <p:txBody>
          <a:bodyPr>
            <a:noAutofit/>
          </a:bodyPr>
          <a:lstStyle/>
          <a:p>
            <a:r>
              <a:rPr lang="cs-CZ" sz="2200" dirty="0">
                <a:latin typeface="Arial Black" panose="020B0A04020102020204" pitchFamily="34" charset="0"/>
              </a:rPr>
              <a:t>Realizace KPSS na </a:t>
            </a:r>
            <a:r>
              <a:rPr lang="cs-CZ" sz="2200" dirty="0" err="1"/>
              <a:t>Blovicku</a:t>
            </a:r>
            <a:r>
              <a:rPr lang="cs-CZ" sz="2200" dirty="0">
                <a:latin typeface="Arial Black" panose="020B0A04020102020204" pitchFamily="34" charset="0"/>
              </a:rPr>
              <a:t> - projekt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0"/>
          </p:nvPr>
        </p:nvSpPr>
        <p:spPr>
          <a:xfrm>
            <a:off x="387717" y="1140179"/>
            <a:ext cx="11388759" cy="5273500"/>
          </a:xfrm>
        </p:spPr>
        <p:txBody>
          <a:bodyPr>
            <a:normAutofit fontScale="85000" lnSpcReduction="10000"/>
          </a:bodyPr>
          <a:lstStyle/>
          <a:p>
            <a:r>
              <a:rPr lang="cs-CZ" u="sng" dirty="0">
                <a:solidFill>
                  <a:schemeClr val="tx1"/>
                </a:solidFill>
              </a:rPr>
              <a:t>Možnosti zapojení do projektu:</a:t>
            </a:r>
          </a:p>
          <a:p>
            <a:pPr marL="342900" lvl="0" indent="-342900" algn="just"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vyplněním ankety </a:t>
            </a:r>
            <a:r>
              <a:rPr lang="cs-CZ" b="0" dirty="0">
                <a:solidFill>
                  <a:schemeClr val="tx1"/>
                </a:solidFill>
              </a:rPr>
              <a:t>– anketu je možné vyplnit do 15. 11. 2020</a:t>
            </a: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účastí na setkáních u kulatých stolů </a:t>
            </a:r>
            <a:r>
              <a:rPr lang="cs-CZ" b="0" dirty="0">
                <a:solidFill>
                  <a:schemeClr val="tx1"/>
                </a:solidFill>
              </a:rPr>
              <a:t>– budou realizována cca od ledna 2020, setkání budou otevřena všem zájemcům, účast bude dobrovolná, na setkáních budou diskutovány zjištěné nedostatky v sociální oblasti a hledána řešení pro zajištění potřebných sociálních a návazných služeb pro seniory a osoby se zdravotním postižením, děti, mládež a rodiny s dětmi a pro další osoby ohrožené sociálním vyloučením </a:t>
            </a:r>
            <a:endParaRPr lang="cs-CZ" dirty="0">
              <a:solidFill>
                <a:schemeClr val="tx1"/>
              </a:solidFill>
            </a:endParaRPr>
          </a:p>
          <a:p>
            <a:pPr marL="342900" lvl="0" indent="-342900" algn="just"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účastí na veřejných setkáních </a:t>
            </a:r>
            <a:r>
              <a:rPr lang="cs-CZ" b="0" dirty="0">
                <a:solidFill>
                  <a:schemeClr val="tx1"/>
                </a:solidFill>
              </a:rPr>
              <a:t>– </a:t>
            </a:r>
            <a:r>
              <a:rPr lang="cs-CZ" b="0" dirty="0"/>
              <a:t>setkání se uskuteční v závislosti na epidemiologické situaci, na programu bude zejména seznámení s komunitním plánováním, harmonogramem a výstupy projektu; druhé veřejné setkání se uskuteční v závěru projektu, na programu bude veřejné připomínkování návrhu komunitního plánu</a:t>
            </a:r>
          </a:p>
          <a:p>
            <a:pPr marL="342900" lvl="0" indent="-342900" algn="just"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připomínkováním návrhu komunitního plánu </a:t>
            </a:r>
            <a:r>
              <a:rPr lang="cs-CZ" b="0" dirty="0">
                <a:solidFill>
                  <a:schemeClr val="tx1"/>
                </a:solidFill>
              </a:rPr>
              <a:t>– prostřednictvím formuláře v závěru projektu</a:t>
            </a:r>
          </a:p>
          <a:p>
            <a:pPr marL="342900" lvl="0" indent="-342900" algn="just"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kontaktováním koordinátorky projektu </a:t>
            </a:r>
            <a:r>
              <a:rPr lang="cs-CZ" b="0" dirty="0">
                <a:solidFill>
                  <a:schemeClr val="tx1"/>
                </a:solidFill>
              </a:rPr>
              <a:t>kdykoliv v jeho průběhu s informacemi či zkušenostmi se sociální problematikou na </a:t>
            </a:r>
            <a:r>
              <a:rPr lang="cs-CZ" b="0" dirty="0" err="1">
                <a:solidFill>
                  <a:schemeClr val="tx1"/>
                </a:solidFill>
              </a:rPr>
              <a:t>Blovicku</a:t>
            </a:r>
            <a:r>
              <a:rPr lang="cs-CZ" b="0" dirty="0">
                <a:solidFill>
                  <a:schemeClr val="tx1"/>
                </a:solidFill>
              </a:rPr>
              <a:t> (PhDr. Blanka Kohoutová, CpKP ZČ, e-mail: </a:t>
            </a:r>
            <a:r>
              <a:rPr lang="cs-CZ" b="0" u="sng" dirty="0">
                <a:solidFill>
                  <a:srgbClr val="0070C0"/>
                </a:solidFill>
              </a:rPr>
              <a:t>blanka.kohoutova</a:t>
            </a:r>
            <a:r>
              <a:rPr lang="cs-CZ" b="0" dirty="0">
                <a:solidFill>
                  <a:schemeClr val="tx1"/>
                </a:solidFill>
                <a:hlinkClick r:id="rId2"/>
              </a:rPr>
              <a:t>@cpkp.cz</a:t>
            </a:r>
            <a:r>
              <a:rPr lang="cs-CZ" b="0" dirty="0">
                <a:solidFill>
                  <a:schemeClr val="tx1"/>
                </a:solidFill>
              </a:rPr>
              <a:t>, tel. 607 158 192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D73886E-51CF-4C54-AA37-96F388571118}"/>
              </a:ext>
            </a:extLst>
          </p:cNvPr>
          <p:cNvSpPr/>
          <p:nvPr/>
        </p:nvSpPr>
        <p:spPr>
          <a:xfrm>
            <a:off x="9019310" y="360751"/>
            <a:ext cx="2857730" cy="6247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5251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77727" y="360751"/>
            <a:ext cx="6274833" cy="465471"/>
          </a:xfrm>
        </p:spPr>
        <p:txBody>
          <a:bodyPr/>
          <a:lstStyle/>
          <a:p>
            <a:r>
              <a:rPr lang="cs-CZ" dirty="0">
                <a:latin typeface="Arial Black" panose="020B0A04020102020204" pitchFamily="34" charset="0"/>
                <a:cs typeface="Segoe UI Light"/>
              </a:rPr>
              <a:t>Webová sekce "Sociální služby" </a:t>
            </a:r>
            <a:r>
              <a:rPr lang="cs-CZ" dirty="0">
                <a:cs typeface="Segoe UI Light"/>
              </a:rPr>
              <a:t> </a:t>
            </a:r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2C976843-12C7-45D6-BAB5-C8EE8700115E}"/>
              </a:ext>
            </a:extLst>
          </p:cNvPr>
          <p:cNvSpPr/>
          <p:nvPr/>
        </p:nvSpPr>
        <p:spPr>
          <a:xfrm>
            <a:off x="9019310" y="360751"/>
            <a:ext cx="2857730" cy="6247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F91973F1-A787-4240-9644-7F248230A7C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2"/>
          <a:srcRect t="17377" r="1759" b="7820"/>
          <a:stretch/>
        </p:blipFill>
        <p:spPr>
          <a:xfrm>
            <a:off x="1031398" y="1473200"/>
            <a:ext cx="10129203" cy="433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470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3437" y="387067"/>
            <a:ext cx="6177317" cy="465471"/>
          </a:xfrm>
        </p:spPr>
        <p:txBody>
          <a:bodyPr/>
          <a:lstStyle/>
          <a:p>
            <a:r>
              <a:rPr lang="cs-CZ" dirty="0"/>
              <a:t>Jednací řád a základní listina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cs-CZ" dirty="0"/>
              <a:t>Návrhy: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Statut a jednací řád – </a:t>
            </a:r>
            <a:r>
              <a:rPr lang="cs-CZ" b="0" dirty="0"/>
              <a:t>upravuje způsob fungování řídící skupiny</a:t>
            </a:r>
            <a:r>
              <a:rPr lang="cs-CZ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Základní listina  – </a:t>
            </a:r>
            <a:r>
              <a:rPr lang="cs-CZ" b="0" dirty="0"/>
              <a:t>definuje principy komunitního plánování sociálních služeb na </a:t>
            </a:r>
            <a:r>
              <a:rPr lang="cs-CZ" b="0" dirty="0" err="1"/>
              <a:t>Blovicku</a:t>
            </a:r>
            <a:endParaRPr lang="cs-CZ" b="0" dirty="0"/>
          </a:p>
          <a:p>
            <a:endParaRPr lang="cs-CZ" b="0" dirty="0"/>
          </a:p>
          <a:p>
            <a:endParaRPr lang="cs-CZ" b="0" dirty="0"/>
          </a:p>
          <a:p>
            <a:r>
              <a:rPr lang="cs-CZ" dirty="0"/>
              <a:t>Připomínky, podněty, nápady?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b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B641049E-052A-4E92-92BD-195CB8590D5F}"/>
              </a:ext>
            </a:extLst>
          </p:cNvPr>
          <p:cNvSpPr/>
          <p:nvPr/>
        </p:nvSpPr>
        <p:spPr>
          <a:xfrm>
            <a:off x="9019310" y="360751"/>
            <a:ext cx="2857730" cy="6247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1227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93A31945-A55B-4EEB-9871-41DF0AEB9224}"/>
              </a:ext>
            </a:extLst>
          </p:cNvPr>
          <p:cNvSpPr txBox="1"/>
          <p:nvPr/>
        </p:nvSpPr>
        <p:spPr>
          <a:xfrm>
            <a:off x="587022" y="1196622"/>
            <a:ext cx="1109697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cs-CZ" sz="4000" b="1" dirty="0"/>
              <a:t>DĚKUJEME ZA POZORNOST</a:t>
            </a:r>
          </a:p>
          <a:p>
            <a:pPr>
              <a:spcAft>
                <a:spcPts val="1200"/>
              </a:spcAft>
            </a:pPr>
            <a:endParaRPr lang="cs-CZ" sz="1200" dirty="0"/>
          </a:p>
          <a:p>
            <a:pPr algn="ctr">
              <a:spcAft>
                <a:spcPts val="600"/>
              </a:spcAft>
              <a:buFontTx/>
              <a:buNone/>
            </a:pPr>
            <a:endParaRPr lang="cs-CZ" altLang="cs-CZ" sz="2400" dirty="0">
              <a:cs typeface="Calibri" panose="020F0502020204030204" pitchFamily="34" charset="0"/>
            </a:endParaRPr>
          </a:p>
          <a:p>
            <a:pPr algn="ctr">
              <a:spcAft>
                <a:spcPts val="600"/>
              </a:spcAft>
              <a:buFontTx/>
              <a:buNone/>
            </a:pPr>
            <a:endParaRPr lang="cs-CZ" altLang="cs-CZ" sz="2400" dirty="0">
              <a:cs typeface="Calibri" panose="020F0502020204030204" pitchFamily="34" charset="0"/>
            </a:endParaRPr>
          </a:p>
          <a:p>
            <a:pPr algn="ctr">
              <a:spcAft>
                <a:spcPts val="400"/>
              </a:spcAft>
              <a:buFontTx/>
              <a:buNone/>
            </a:pPr>
            <a:r>
              <a:rPr lang="cs-CZ" altLang="cs-CZ" sz="2400" dirty="0">
                <a:cs typeface="Calibri" panose="020F0502020204030204" pitchFamily="34" charset="0"/>
              </a:rPr>
              <a:t>Eduard Šišpela, CpKP ZČ</a:t>
            </a:r>
          </a:p>
          <a:p>
            <a:pPr algn="ctr">
              <a:spcAft>
                <a:spcPts val="400"/>
              </a:spcAft>
              <a:buFontTx/>
              <a:buNone/>
            </a:pPr>
            <a:r>
              <a:rPr lang="cs-CZ" altLang="cs-CZ" sz="2400" dirty="0">
                <a:cs typeface="Calibri" panose="020F0502020204030204" pitchFamily="34" charset="0"/>
              </a:rPr>
              <a:t>Blanka Kohoutová, CpKP ZČ</a:t>
            </a:r>
          </a:p>
          <a:p>
            <a:pPr algn="ctr">
              <a:spcAft>
                <a:spcPts val="400"/>
              </a:spcAft>
              <a:buFontTx/>
              <a:buNone/>
            </a:pPr>
            <a:r>
              <a:rPr lang="cs-CZ" altLang="cs-CZ" sz="2400" dirty="0">
                <a:cs typeface="Calibri" panose="020F0502020204030204" pitchFamily="34" charset="0"/>
              </a:rPr>
              <a:t>Tereza Kavalírová, CpKP ZČ</a:t>
            </a:r>
          </a:p>
          <a:p>
            <a:pPr algn="ctr">
              <a:spcAft>
                <a:spcPts val="400"/>
              </a:spcAft>
              <a:buFontTx/>
              <a:buNone/>
            </a:pPr>
            <a:endParaRPr lang="cs-CZ" altLang="cs-CZ" sz="1000" i="1" dirty="0"/>
          </a:p>
          <a:p>
            <a:pPr algn="ctr">
              <a:spcAft>
                <a:spcPts val="400"/>
              </a:spcAft>
              <a:buFontTx/>
              <a:buNone/>
            </a:pPr>
            <a:r>
              <a:rPr lang="cs-CZ" altLang="cs-CZ" sz="2400" b="1" dirty="0"/>
              <a:t>Kontakty:</a:t>
            </a:r>
          </a:p>
          <a:p>
            <a:pPr algn="ctr">
              <a:spcAft>
                <a:spcPts val="400"/>
              </a:spcAft>
              <a:buFontTx/>
              <a:buNone/>
            </a:pPr>
            <a:r>
              <a:rPr lang="cs-CZ" altLang="cs-CZ" sz="2400" dirty="0">
                <a:hlinkClick r:id="rId2"/>
              </a:rPr>
              <a:t>eduard.sispela@cpkp.cz</a:t>
            </a:r>
            <a:r>
              <a:rPr lang="cs-CZ" altLang="cs-CZ" sz="2400" dirty="0"/>
              <a:t>, 774 497 874</a:t>
            </a:r>
          </a:p>
          <a:p>
            <a:pPr algn="ctr">
              <a:spcAft>
                <a:spcPts val="400"/>
              </a:spcAft>
              <a:buFontTx/>
              <a:buNone/>
            </a:pPr>
            <a:r>
              <a:rPr lang="cs-CZ" altLang="cs-CZ" sz="2400" dirty="0">
                <a:hlinkClick r:id="rId3"/>
              </a:rPr>
              <a:t>blanka.kohoutova@cpkp.cz</a:t>
            </a:r>
            <a:r>
              <a:rPr lang="cs-CZ" altLang="cs-CZ" sz="2400" dirty="0"/>
              <a:t>, </a:t>
            </a:r>
            <a:r>
              <a:rPr lang="cs-CZ" sz="2400" dirty="0"/>
              <a:t>607 158 192</a:t>
            </a:r>
            <a:endParaRPr lang="cs-CZ" altLang="cs-CZ" sz="2400" dirty="0"/>
          </a:p>
          <a:p>
            <a:pPr algn="ctr">
              <a:spcAft>
                <a:spcPts val="400"/>
              </a:spcAft>
              <a:buFontTx/>
              <a:buNone/>
            </a:pPr>
            <a:r>
              <a:rPr lang="cs-CZ" altLang="cs-CZ" sz="2400" dirty="0">
                <a:hlinkClick r:id="rId4"/>
              </a:rPr>
              <a:t>tereza.kavalirova@cpkp.cz</a:t>
            </a:r>
            <a:r>
              <a:rPr lang="cs-CZ" altLang="cs-CZ" sz="2400" dirty="0"/>
              <a:t>, 774 497 871</a:t>
            </a:r>
          </a:p>
          <a:p>
            <a:endParaRPr lang="cs-CZ" dirty="0"/>
          </a:p>
        </p:txBody>
      </p:sp>
      <p:pic>
        <p:nvPicPr>
          <p:cNvPr id="4" name="Picture 2" descr="Centrum pro komunitní práci Severní Morava - Sdružení, spolky ...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 l="5988" t="6360" r="6326" b="7037"/>
          <a:stretch>
            <a:fillRect/>
          </a:stretch>
        </p:blipFill>
        <p:spPr bwMode="auto">
          <a:xfrm>
            <a:off x="5645431" y="2055555"/>
            <a:ext cx="1027712" cy="1015024"/>
          </a:xfrm>
          <a:prstGeom prst="rect">
            <a:avLst/>
          </a:prstGeom>
          <a:noFill/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053E9E5F-852A-47A7-B02A-C6C20B5D3AC8}"/>
              </a:ext>
            </a:extLst>
          </p:cNvPr>
          <p:cNvSpPr/>
          <p:nvPr/>
        </p:nvSpPr>
        <p:spPr>
          <a:xfrm>
            <a:off x="9019310" y="360751"/>
            <a:ext cx="2857730" cy="6247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618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75159" y="360751"/>
            <a:ext cx="6213873" cy="465471"/>
          </a:xfrm>
        </p:spPr>
        <p:txBody>
          <a:bodyPr/>
          <a:lstStyle/>
          <a:p>
            <a:r>
              <a:rPr lang="cs-CZ" dirty="0">
                <a:latin typeface="Arial Black" panose="020B0A04020102020204" pitchFamily="34" charset="0"/>
                <a:cs typeface="Segoe UI Light"/>
              </a:rPr>
              <a:t>Program jednání ŘS </a:t>
            </a:r>
            <a:endParaRPr lang="cs-CZ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0"/>
          </p:nvPr>
        </p:nvSpPr>
        <p:spPr>
          <a:xfrm>
            <a:off x="387717" y="1595119"/>
            <a:ext cx="11388759" cy="49101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3600" dirty="0">
                <a:solidFill>
                  <a:schemeClr val="tx1"/>
                </a:solidFill>
              </a:rPr>
              <a:t>Seznámení s komunitním plánováním sociálních služeb, očekávání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3600" dirty="0">
                <a:solidFill>
                  <a:schemeClr val="tx1"/>
                </a:solidFill>
              </a:rPr>
              <a:t>Informace o projektu komunitního plánování sociálních služeb na </a:t>
            </a:r>
            <a:r>
              <a:rPr lang="cs-CZ" sz="3600" dirty="0" err="1">
                <a:solidFill>
                  <a:schemeClr val="tx1"/>
                </a:solidFill>
              </a:rPr>
              <a:t>Blovicku</a:t>
            </a:r>
            <a:r>
              <a:rPr lang="cs-CZ" sz="3600" dirty="0">
                <a:solidFill>
                  <a:schemeClr val="tx1"/>
                </a:solidFill>
              </a:rPr>
              <a:t> (organizační struktura, aktivity projektu, harmonogram projektu, nejbližší aktivity)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3600" dirty="0">
                <a:solidFill>
                  <a:schemeClr val="tx1"/>
                </a:solidFill>
              </a:rPr>
              <a:t>Základní listina KPSS, statut a jednací řád řídící skupiny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3600" dirty="0">
                <a:solidFill>
                  <a:schemeClr val="tx1"/>
                </a:solidFill>
              </a:rPr>
              <a:t>Různé a diskuze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325C7278-63F0-445A-8515-4CB860B0367A}"/>
              </a:ext>
            </a:extLst>
          </p:cNvPr>
          <p:cNvSpPr/>
          <p:nvPr/>
        </p:nvSpPr>
        <p:spPr>
          <a:xfrm>
            <a:off x="9019310" y="360751"/>
            <a:ext cx="2857730" cy="6247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2636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0"/>
          </p:nvPr>
        </p:nvSpPr>
        <p:spPr>
          <a:xfrm>
            <a:off x="440267" y="1185027"/>
            <a:ext cx="11288889" cy="536252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cs-CZ" sz="2600" b="1" dirty="0">
                <a:solidFill>
                  <a:schemeClr val="tx1"/>
                </a:solidFill>
                <a:latin typeface="+mj-lt"/>
              </a:rPr>
              <a:t>CPKP ZČ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2600" b="0" dirty="0">
                <a:solidFill>
                  <a:schemeClr val="tx1"/>
                </a:solidFill>
                <a:latin typeface="+mj-lt"/>
              </a:rPr>
              <a:t>Nezisková organizace působící v Plzeňském kraji od roku 1996 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2600" b="0" dirty="0">
                <a:solidFill>
                  <a:schemeClr val="tx1"/>
                </a:solidFill>
                <a:latin typeface="+mj-lt"/>
              </a:rPr>
              <a:t>Podporuje komunity na místní úrovni a pomáhá vést diskuzi s veřejností při řešení rozvoje obcí, podporuje poskytovatele sociálních služeb v jejich činnostech směřovaných k občanům v tíživých situacích. 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2600" b="0" dirty="0">
                <a:solidFill>
                  <a:schemeClr val="tx1"/>
                </a:solidFill>
                <a:latin typeface="+mj-lt"/>
              </a:rPr>
              <a:t>Věnuje se také výchově k občanství, která vede žáky k respektování názorů druhých   a posiluje jejich vztah k místu, kde žijí a studují.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2600" b="0" dirty="0">
                <a:solidFill>
                  <a:schemeClr val="tx1"/>
                </a:solidFill>
                <a:latin typeface="+mj-lt"/>
              </a:rPr>
              <a:t>Realizované programy:</a:t>
            </a:r>
          </a:p>
          <a:p>
            <a:pPr marL="571500" lvl="1" indent="-342900" algn="just">
              <a:lnSpc>
                <a:spcPct val="110000"/>
              </a:lnSpc>
            </a:pPr>
            <a:r>
              <a:rPr lang="cs-CZ" sz="2600" dirty="0">
                <a:solidFill>
                  <a:schemeClr val="tx1"/>
                </a:solidFill>
                <a:latin typeface="+mj-lt"/>
              </a:rPr>
              <a:t>Místní udržitelný rozvoj</a:t>
            </a:r>
          </a:p>
          <a:p>
            <a:pPr marL="571500" lvl="1" indent="-342900" algn="just">
              <a:lnSpc>
                <a:spcPct val="110000"/>
              </a:lnSpc>
            </a:pPr>
            <a:r>
              <a:rPr lang="cs-CZ" sz="2600" dirty="0">
                <a:solidFill>
                  <a:schemeClr val="tx1"/>
                </a:solidFill>
                <a:latin typeface="+mj-lt"/>
              </a:rPr>
              <a:t>Sociální integrace </a:t>
            </a:r>
          </a:p>
          <a:p>
            <a:pPr marL="571500" lvl="1" indent="-342900" algn="just">
              <a:lnSpc>
                <a:spcPct val="110000"/>
              </a:lnSpc>
            </a:pPr>
            <a:r>
              <a:rPr lang="cs-CZ" sz="2600" dirty="0">
                <a:solidFill>
                  <a:schemeClr val="tx1"/>
                </a:solidFill>
                <a:latin typeface="+mj-lt"/>
              </a:rPr>
              <a:t>Výchova k občanství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2600" dirty="0">
                <a:hlinkClick r:id="rId2"/>
              </a:rPr>
              <a:t>https://www.cpkp-zc.cz/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1028" name="Picture 4" descr="Connect, Connection, Cooperation, Hands, Hold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7" b="12682"/>
          <a:stretch/>
        </p:blipFill>
        <p:spPr bwMode="auto">
          <a:xfrm>
            <a:off x="7179733" y="4154311"/>
            <a:ext cx="4513044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Centrum pro komunitní práci Severní Morava - Sdružení, spolky ...">
            <a:hlinkClick r:id="rId2"/>
          </p:cNvPr>
          <p:cNvPicPr>
            <a:picLocks noChangeAspect="1" noChangeArrowheads="1"/>
          </p:cNvPicPr>
          <p:nvPr/>
        </p:nvPicPr>
        <p:blipFill>
          <a:blip r:embed="rId4"/>
          <a:srcRect l="5988" t="6360" r="6326" b="7037"/>
          <a:stretch>
            <a:fillRect/>
          </a:stretch>
        </p:blipFill>
        <p:spPr bwMode="auto">
          <a:xfrm>
            <a:off x="5248485" y="4380089"/>
            <a:ext cx="1897381" cy="1873956"/>
          </a:xfrm>
          <a:prstGeom prst="rect">
            <a:avLst/>
          </a:prstGeom>
          <a:noFill/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72A53826-3CA7-41E4-8F09-7D1D14A3C9A9}"/>
              </a:ext>
            </a:extLst>
          </p:cNvPr>
          <p:cNvSpPr/>
          <p:nvPr/>
        </p:nvSpPr>
        <p:spPr>
          <a:xfrm>
            <a:off x="9042400" y="360751"/>
            <a:ext cx="2834640" cy="6247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58015" y="426045"/>
            <a:ext cx="6878320" cy="465471"/>
          </a:xfrm>
        </p:spPr>
        <p:txBody>
          <a:bodyPr>
            <a:noAutofit/>
          </a:bodyPr>
          <a:lstStyle/>
          <a:p>
            <a:r>
              <a:rPr lang="cs-CZ" sz="2200" dirty="0">
                <a:latin typeface="Arial Black" panose="020B0A04020102020204" pitchFamily="34" charset="0"/>
              </a:rPr>
              <a:t>Centrum pro komunitní práci západní Čechy</a:t>
            </a:r>
            <a:endParaRPr lang="cs-CZ" sz="2200" b="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396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81443" y="387067"/>
            <a:ext cx="6229113" cy="465471"/>
          </a:xfrm>
        </p:spPr>
        <p:txBody>
          <a:bodyPr>
            <a:normAutofit/>
          </a:bodyPr>
          <a:lstStyle/>
          <a:p>
            <a:r>
              <a:rPr lang="cs-CZ" dirty="0">
                <a:latin typeface="Arial Black" panose="020B0A04020102020204" pitchFamily="34" charset="0"/>
              </a:rPr>
              <a:t>Co je komunitní plánování?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Posláním komunitního plánování je zajišťování dostupnosti sociálních služeb. 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Prakticky se jedná o zjištění stavu poskytování sociálních služeb v dané lokalitě a zároveň potřeb, které nejsou naplněny. Srovnáním těchto dvou základních parametrů a v souladu s množstvím finančních prostředků, které jsou na sociální služby vynakládány, vzniká v procesu vzájemných konzultací komunitní plán, který je konsenzem mezi tím, co je možné, a tím, co bylo označeno jako potřebné či prioritní.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Komunitní plánování představuje cyklický, spirálovitě se opakující proces. 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Slovo komunitní dává tušit, že celé plánování sociálních služeb probíhá za účasti komunity - v případě sociálních služeb se tedy jedná zejména o zástupce </a:t>
            </a:r>
            <a:r>
              <a:rPr lang="cs-CZ" dirty="0">
                <a:solidFill>
                  <a:schemeClr val="tx1"/>
                </a:solidFill>
              </a:rPr>
              <a:t>uživatelů</a:t>
            </a:r>
            <a:r>
              <a:rPr lang="cs-CZ" b="0" dirty="0">
                <a:solidFill>
                  <a:schemeClr val="tx1"/>
                </a:solidFill>
              </a:rPr>
              <a:t>, </a:t>
            </a:r>
            <a:r>
              <a:rPr lang="cs-CZ" dirty="0">
                <a:solidFill>
                  <a:schemeClr val="tx1"/>
                </a:solidFill>
              </a:rPr>
              <a:t>poskytovatelů a zadavatelů sociálních služeb</a:t>
            </a:r>
            <a:r>
              <a:rPr lang="cs-CZ" b="0" dirty="0">
                <a:solidFill>
                  <a:schemeClr val="tx1"/>
                </a:solidFill>
              </a:rPr>
              <a:t>, ale i další veřejnosti, jíž je téma sociálních služeb blízké. </a:t>
            </a:r>
          </a:p>
          <a:p>
            <a:endParaRPr lang="cs-CZ" sz="800" dirty="0"/>
          </a:p>
          <a:p>
            <a:r>
              <a:rPr lang="cs-CZ" sz="1800" dirty="0"/>
              <a:t>Zdroj: </a:t>
            </a:r>
            <a:r>
              <a:rPr lang="cs-CZ" sz="1800" dirty="0">
                <a:hlinkClick r:id="rId2"/>
              </a:rPr>
              <a:t>www.mpsv.cz</a:t>
            </a:r>
            <a:r>
              <a:rPr lang="cs-CZ" sz="1800" dirty="0"/>
              <a:t> </a:t>
            </a:r>
          </a:p>
          <a:p>
            <a:endParaRPr lang="cs-CZ" sz="800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27E2BCF2-A0F7-4539-B0B0-0510ECF5C58D}"/>
              </a:ext>
            </a:extLst>
          </p:cNvPr>
          <p:cNvSpPr/>
          <p:nvPr/>
        </p:nvSpPr>
        <p:spPr>
          <a:xfrm>
            <a:off x="9019310" y="360751"/>
            <a:ext cx="2857730" cy="6247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7175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AppData\Local\Microsoft\Windows\INetCache\IE\IOUQ77NH\puzzle-1020003_960_720[1].jpg"/>
          <p:cNvPicPr>
            <a:picLocks noChangeAspect="1" noChangeArrowheads="1"/>
          </p:cNvPicPr>
          <p:nvPr/>
        </p:nvPicPr>
        <p:blipFill>
          <a:blip r:embed="rId2"/>
          <a:srcRect t="18146" b="17218"/>
          <a:stretch>
            <a:fillRect/>
          </a:stretch>
        </p:blipFill>
        <p:spPr bwMode="auto">
          <a:xfrm>
            <a:off x="5150555" y="5204178"/>
            <a:ext cx="2032580" cy="1313773"/>
          </a:xfrm>
          <a:prstGeom prst="rect">
            <a:avLst/>
          </a:prstGeom>
          <a:noFill/>
        </p:spPr>
      </p:pic>
      <p:grpSp>
        <p:nvGrpSpPr>
          <p:cNvPr id="7" name="Skupina 6"/>
          <p:cNvGrpSpPr>
            <a:grpSpLocks noChangeAspect="1"/>
          </p:cNvGrpSpPr>
          <p:nvPr/>
        </p:nvGrpSpPr>
        <p:grpSpPr>
          <a:xfrm>
            <a:off x="4039263" y="1225321"/>
            <a:ext cx="1951748" cy="2243391"/>
            <a:chOff x="5637630" y="2186056"/>
            <a:chExt cx="2198224" cy="2526692"/>
          </a:xfrm>
          <a:solidFill>
            <a:srgbClr val="FF9933"/>
          </a:solidFill>
        </p:grpSpPr>
        <p:sp>
          <p:nvSpPr>
            <p:cNvPr id="8" name="Šestiúhelník 7"/>
            <p:cNvSpPr/>
            <p:nvPr/>
          </p:nvSpPr>
          <p:spPr>
            <a:xfrm rot="5400000">
              <a:off x="5473395" y="2350291"/>
              <a:ext cx="2526692" cy="2198222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Šestiúhelník 4"/>
            <p:cNvSpPr txBox="1"/>
            <p:nvPr/>
          </p:nvSpPr>
          <p:spPr>
            <a:xfrm>
              <a:off x="5637631" y="2579799"/>
              <a:ext cx="2198223" cy="173920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000" b="1" dirty="0">
                  <a:latin typeface="+mj-lt"/>
                </a:rPr>
                <a:t>ZADAVATELÉ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000" b="1" dirty="0"/>
                <a:t> </a:t>
              </a:r>
              <a:r>
                <a:rPr lang="cs-CZ" sz="2000" b="1" dirty="0">
                  <a:latin typeface="+mj-lt"/>
                </a:rPr>
                <a:t>SLUŽEB </a:t>
              </a:r>
            </a:p>
          </p:txBody>
        </p:sp>
      </p:grpSp>
      <p:grpSp>
        <p:nvGrpSpPr>
          <p:cNvPr id="13" name="Skupina 12"/>
          <p:cNvGrpSpPr>
            <a:grpSpLocks noChangeAspect="1"/>
          </p:cNvGrpSpPr>
          <p:nvPr/>
        </p:nvGrpSpPr>
        <p:grpSpPr>
          <a:xfrm>
            <a:off x="5139978" y="3114166"/>
            <a:ext cx="1949461" cy="2240763"/>
            <a:chOff x="5637630" y="2186056"/>
            <a:chExt cx="2198222" cy="2526692"/>
          </a:xfrm>
        </p:grpSpPr>
        <p:sp>
          <p:nvSpPr>
            <p:cNvPr id="14" name="Šestiúhelník 13"/>
            <p:cNvSpPr/>
            <p:nvPr/>
          </p:nvSpPr>
          <p:spPr>
            <a:xfrm rot="5400000">
              <a:off x="5473395" y="2350291"/>
              <a:ext cx="2526692" cy="2198222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993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Šestiúhelník 4"/>
            <p:cNvSpPr txBox="1"/>
            <p:nvPr/>
          </p:nvSpPr>
          <p:spPr>
            <a:xfrm>
              <a:off x="5637630" y="2579799"/>
              <a:ext cx="2198222" cy="17392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000" b="1" kern="1200" dirty="0">
                  <a:latin typeface="+mj-lt"/>
                </a:rPr>
                <a:t>UŽIVATELÉ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000" b="1" kern="1200" dirty="0">
                  <a:latin typeface="+mj-lt"/>
                </a:rPr>
                <a:t>SLUŽEB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000" b="1" dirty="0">
                  <a:latin typeface="+mj-lt"/>
                </a:rPr>
                <a:t>a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000" b="1" kern="1200" dirty="0">
                  <a:latin typeface="+mj-lt"/>
                </a:rPr>
                <a:t>VEŘEJNOST</a:t>
              </a: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12810" y="345373"/>
            <a:ext cx="6756399" cy="465471"/>
          </a:xfrm>
        </p:spPr>
        <p:txBody>
          <a:bodyPr>
            <a:noAutofit/>
          </a:bodyPr>
          <a:lstStyle/>
          <a:p>
            <a:r>
              <a:rPr lang="cs-CZ" sz="2200" dirty="0">
                <a:latin typeface="Arial Black" panose="020B0A04020102020204" pitchFamily="34" charset="0"/>
              </a:rPr>
              <a:t>Komunitní plánování sociálních služeb</a:t>
            </a:r>
          </a:p>
        </p:txBody>
      </p:sp>
      <p:grpSp>
        <p:nvGrpSpPr>
          <p:cNvPr id="16" name="Skupina 15"/>
          <p:cNvGrpSpPr>
            <a:grpSpLocks noChangeAspect="1"/>
          </p:cNvGrpSpPr>
          <p:nvPr/>
        </p:nvGrpSpPr>
        <p:grpSpPr>
          <a:xfrm>
            <a:off x="6238407" y="1232510"/>
            <a:ext cx="1939237" cy="2229011"/>
            <a:chOff x="5637629" y="2186056"/>
            <a:chExt cx="2198224" cy="2526692"/>
          </a:xfrm>
        </p:grpSpPr>
        <p:sp>
          <p:nvSpPr>
            <p:cNvPr id="17" name="Šestiúhelník 16"/>
            <p:cNvSpPr/>
            <p:nvPr/>
          </p:nvSpPr>
          <p:spPr>
            <a:xfrm rot="5400000">
              <a:off x="5473395" y="2350291"/>
              <a:ext cx="2526692" cy="2198222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Šestiúhelník 4"/>
            <p:cNvSpPr txBox="1"/>
            <p:nvPr/>
          </p:nvSpPr>
          <p:spPr>
            <a:xfrm>
              <a:off x="5637629" y="2579799"/>
              <a:ext cx="2198224" cy="17392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000" b="1" kern="1200" dirty="0">
                  <a:solidFill>
                    <a:schemeClr val="bg1"/>
                  </a:solidFill>
                  <a:latin typeface="+mj-lt"/>
                </a:rPr>
                <a:t>POSKYTOVATELÉ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000" b="1" kern="1200" dirty="0">
                  <a:solidFill>
                    <a:schemeClr val="bg1"/>
                  </a:solidFill>
                  <a:latin typeface="+mj-lt"/>
                </a:rPr>
                <a:t> SLUŽEB </a:t>
              </a:r>
            </a:p>
          </p:txBody>
        </p:sp>
      </p:grpSp>
      <p:pic>
        <p:nvPicPr>
          <p:cNvPr id="2050" name="Picture 2" descr="https://media-public.canva.com/Xc9i8/MAD4p3Xc9i8/1/t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257" y="3565902"/>
            <a:ext cx="4141720" cy="276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media-public.canva.com/Hye6I/MADyQ-Hye6I/1/t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16" y="3645238"/>
            <a:ext cx="4014761" cy="267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bdélník 18">
            <a:extLst>
              <a:ext uri="{FF2B5EF4-FFF2-40B4-BE49-F238E27FC236}">
                <a16:creationId xmlns:a16="http://schemas.microsoft.com/office/drawing/2014/main" id="{82087ADB-2184-4909-ABDC-1E117CED1952}"/>
              </a:ext>
            </a:extLst>
          </p:cNvPr>
          <p:cNvSpPr/>
          <p:nvPr/>
        </p:nvSpPr>
        <p:spPr>
          <a:xfrm>
            <a:off x="8968510" y="295927"/>
            <a:ext cx="2857730" cy="6247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6" name="Picture 8" descr="https://media-public.canva.com/MADGv2RGIxc/7/thumbnail_lar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59" y="1119127"/>
            <a:ext cx="3252989" cy="217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éče srdcem - domácí péče a osobní asistence | Péče.c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040" y="1181651"/>
            <a:ext cx="3160617" cy="210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289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63043" y="390229"/>
            <a:ext cx="6213873" cy="465471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Arial Black" panose="020B0A04020102020204" pitchFamily="34" charset="0"/>
              </a:rPr>
              <a:t>Realizace KPSS na </a:t>
            </a:r>
            <a:r>
              <a:rPr lang="cs-CZ" dirty="0" err="1"/>
              <a:t>Blovicku</a:t>
            </a:r>
            <a:r>
              <a:rPr lang="cs-CZ" dirty="0">
                <a:latin typeface="Arial Black" panose="020B0A04020102020204" pitchFamily="34" charset="0"/>
              </a:rPr>
              <a:t> - projekt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F4E0113-C54A-4D62-9FFA-CB8D72F26D2F}"/>
              </a:ext>
            </a:extLst>
          </p:cNvPr>
          <p:cNvSpPr txBox="1"/>
          <p:nvPr/>
        </p:nvSpPr>
        <p:spPr>
          <a:xfrm>
            <a:off x="426128" y="1171852"/>
            <a:ext cx="11487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2400" b="1" u="sng" dirty="0">
                <a:latin typeface="+mj-lt"/>
                <a:cs typeface="Calibri" panose="020F0502020204030204" pitchFamily="34" charset="0"/>
              </a:rPr>
              <a:t>Projekt „Realizace komunitního plánování sociálních služeb na </a:t>
            </a:r>
            <a:r>
              <a:rPr lang="cs-CZ" sz="2400" b="1" u="sng" dirty="0" err="1">
                <a:latin typeface="+mj-lt"/>
                <a:cs typeface="Calibri" panose="020F0502020204030204" pitchFamily="34" charset="0"/>
              </a:rPr>
              <a:t>Blovicku</a:t>
            </a:r>
            <a:r>
              <a:rPr lang="cs-CZ" sz="2400" b="1" u="sng" dirty="0">
                <a:latin typeface="+mj-lt"/>
                <a:cs typeface="Calibri" panose="020F0502020204030204" pitchFamily="34" charset="0"/>
              </a:rPr>
              <a:t>“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latin typeface="+mj-lt"/>
                <a:cs typeface="Calibri" panose="020F0502020204030204" pitchFamily="34" charset="0"/>
              </a:rPr>
              <a:t>realizován od 1. 7. 2020 do 30. 6. 2022 na celém území SO ORP Blovice </a:t>
            </a:r>
          </a:p>
          <a:p>
            <a:pPr>
              <a:tabLst>
                <a:tab pos="226800" algn="l"/>
                <a:tab pos="342000" algn="l"/>
              </a:tabLst>
              <a:defRPr/>
            </a:pPr>
            <a:r>
              <a:rPr lang="cs-CZ" altLang="cs-CZ" sz="2400" dirty="0">
                <a:latin typeface="+mj-lt"/>
                <a:cs typeface="Calibri" panose="020F0502020204030204" pitchFamily="34" charset="0"/>
              </a:rPr>
              <a:t>		</a:t>
            </a:r>
            <a:endParaRPr lang="cs-CZ" altLang="cs-CZ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9" name="Zástupný symbol pro obsah 2">
            <a:extLst>
              <a:ext uri="{FF2B5EF4-FFF2-40B4-BE49-F238E27FC236}">
                <a16:creationId xmlns:a16="http://schemas.microsoft.com/office/drawing/2014/main" id="{9B51D65B-CD51-4656-819E-F642FBE52638}"/>
              </a:ext>
            </a:extLst>
          </p:cNvPr>
          <p:cNvSpPr txBox="1">
            <a:spLocks/>
          </p:cNvSpPr>
          <p:nvPr/>
        </p:nvSpPr>
        <p:spPr>
          <a:xfrm>
            <a:off x="387717" y="2539014"/>
            <a:ext cx="4596878" cy="3861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72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tabLst>
                <a:tab pos="0" algn="l"/>
              </a:tabLst>
              <a:defRPr lang="en-US" sz="2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228600" indent="-228600" algn="l" defTabSz="72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0" algn="l"/>
              </a:tabLst>
              <a:defRPr lang="en-US" sz="20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72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0" algn="l"/>
              </a:tabLst>
              <a:defRPr lang="en-US" sz="18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72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0" algn="l"/>
              </a:tabLst>
              <a:defRPr lang="en-US" sz="16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72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0" algn="l"/>
              </a:tabLst>
              <a:defRPr lang="en-US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b="1" dirty="0">
                <a:solidFill>
                  <a:schemeClr val="tx1"/>
                </a:solidFill>
              </a:rPr>
              <a:t>Správní obvod obce s rozšířenou působností 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POÚ: Blovice, Spálené Poříčí</a:t>
            </a:r>
            <a:endParaRPr lang="cs-CZ" sz="2400" dirty="0">
              <a:solidFill>
                <a:schemeClr val="tx1"/>
              </a:solidFill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19 obcí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Rozlohou nejmenší 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správní obvod v kraji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485279" y="3918728"/>
            <a:ext cx="1943306" cy="239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51E78ACE-265B-41E6-B122-D929D189CFDE}"/>
              </a:ext>
            </a:extLst>
          </p:cNvPr>
          <p:cNvSpPr/>
          <p:nvPr/>
        </p:nvSpPr>
        <p:spPr>
          <a:xfrm>
            <a:off x="9019310" y="289631"/>
            <a:ext cx="2857730" cy="6247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BF2AABB7-D657-415A-85A0-F6BCEE7007B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5"/>
          <a:stretch>
            <a:fillRect/>
          </a:stretch>
        </p:blipFill>
        <p:spPr>
          <a:xfrm>
            <a:off x="5526338" y="2139315"/>
            <a:ext cx="6127182" cy="4335864"/>
          </a:xfrm>
        </p:spPr>
      </p:pic>
    </p:spTree>
    <p:extLst>
      <p:ext uri="{BB962C8B-B14F-4D97-AF65-F5344CB8AC3E}">
        <p14:creationId xmlns:p14="http://schemas.microsoft.com/office/powerpoint/2010/main" val="4024856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8885" y="350520"/>
            <a:ext cx="6474230" cy="465471"/>
          </a:xfrm>
        </p:spPr>
        <p:txBody>
          <a:bodyPr/>
          <a:lstStyle/>
          <a:p>
            <a:r>
              <a:rPr lang="cs-CZ" sz="2200" dirty="0"/>
              <a:t>Realizace KPSS na </a:t>
            </a:r>
            <a:r>
              <a:rPr lang="cs-CZ" sz="2200" dirty="0" err="1"/>
              <a:t>Blovicku</a:t>
            </a:r>
            <a:r>
              <a:rPr lang="cs-CZ" sz="2200" dirty="0"/>
              <a:t> - projekt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0"/>
          </p:nvPr>
        </p:nvSpPr>
        <p:spPr>
          <a:xfrm>
            <a:off x="387717" y="1185027"/>
            <a:ext cx="11388759" cy="5322453"/>
          </a:xfrm>
        </p:spPr>
        <p:txBody>
          <a:bodyPr>
            <a:normAutofit lnSpcReduction="10000"/>
          </a:bodyPr>
          <a:lstStyle/>
          <a:p>
            <a:r>
              <a:rPr lang="cs-CZ" sz="2600" u="sng" dirty="0">
                <a:solidFill>
                  <a:schemeClr val="tx1"/>
                </a:solidFill>
              </a:rPr>
              <a:t>Cíle projektu: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b="0" dirty="0">
                <a:solidFill>
                  <a:schemeClr val="tx1"/>
                </a:solidFill>
              </a:rPr>
              <a:t>zmapovat stávající situaci v sociální oblasti na </a:t>
            </a:r>
            <a:r>
              <a:rPr lang="cs-CZ" sz="2000" b="0" dirty="0" err="1">
                <a:solidFill>
                  <a:schemeClr val="tx1"/>
                </a:solidFill>
              </a:rPr>
              <a:t>Blovicku</a:t>
            </a:r>
            <a:r>
              <a:rPr lang="cs-CZ" sz="2000" b="0" dirty="0">
                <a:solidFill>
                  <a:schemeClr val="tx1"/>
                </a:solidFill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b="0" dirty="0">
                <a:solidFill>
                  <a:schemeClr val="tx1"/>
                </a:solidFill>
              </a:rPr>
              <a:t>vytvořit místní partnerství subjektů působících v sociální oblasti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b="0" dirty="0">
                <a:solidFill>
                  <a:schemeClr val="tx1"/>
                </a:solidFill>
              </a:rPr>
              <a:t>definovat nedostatky a chybějící služby a priority rozvoje sociálních (a návazných) služeb pro zajištění pomoci místním občanům v nepříznivých situacích prostřednictvím zpracovaného komunitního plánu na období 2023-2025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b="0" dirty="0">
                <a:solidFill>
                  <a:schemeClr val="tx1"/>
                </a:solidFill>
              </a:rPr>
              <a:t>zvýšit informovanost o možnostech a způsobech poskytování a využívání sociálních služeb a zpřehlednit informace ze soc. oblasti</a:t>
            </a:r>
          </a:p>
          <a:p>
            <a:pPr marL="342900" indent="-342900">
              <a:buFontTx/>
              <a:buChar char="-"/>
            </a:pPr>
            <a:r>
              <a:rPr lang="cs-CZ" sz="2000" b="0" dirty="0">
                <a:solidFill>
                  <a:schemeClr val="tx1"/>
                </a:solidFill>
              </a:rPr>
              <a:t>praktické dopady v rozvoji služeb již při plánování</a:t>
            </a:r>
          </a:p>
          <a:p>
            <a:pPr>
              <a:tabLst>
                <a:tab pos="342000" algn="l"/>
              </a:tabLst>
              <a:defRPr/>
            </a:pPr>
            <a:r>
              <a:rPr lang="cs-CZ" u="sng" dirty="0">
                <a:cs typeface="Calibri" panose="020F0502020204030204" pitchFamily="34" charset="0"/>
              </a:rPr>
              <a:t>Výstupy projektu: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342000" algn="l"/>
              </a:tabLst>
              <a:defRPr/>
            </a:pPr>
            <a:r>
              <a:rPr lang="cs-CZ" sz="2000" b="0" dirty="0">
                <a:cs typeface="Calibri" panose="020F0502020204030204" pitchFamily="34" charset="0"/>
              </a:rPr>
              <a:t>Komunitní plán rozvoje sociálních služeb na období 2023-2025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342000" algn="l"/>
              </a:tabLst>
              <a:defRPr/>
            </a:pPr>
            <a:r>
              <a:rPr lang="cs-CZ" sz="2000" b="0" dirty="0">
                <a:cs typeface="Calibri" panose="020F0502020204030204" pitchFamily="34" charset="0"/>
              </a:rPr>
              <a:t>Katalog poskytovatelů sociálních služeb (tištěná i elektronická verze)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342000" algn="l"/>
              </a:tabLst>
              <a:defRPr/>
            </a:pPr>
            <a:r>
              <a:rPr lang="cs-CZ" sz="2000" b="0" dirty="0">
                <a:cs typeface="Calibri" panose="020F0502020204030204" pitchFamily="34" charset="0"/>
              </a:rPr>
              <a:t>Webová sekce o sociální problematice na webové stránce města Blovice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342000" algn="l"/>
              </a:tabLst>
              <a:defRPr/>
            </a:pPr>
            <a:r>
              <a:rPr lang="cs-CZ" sz="2000" b="0" dirty="0">
                <a:cs typeface="Calibri" panose="020F0502020204030204" pitchFamily="34" charset="0"/>
              </a:rPr>
              <a:t>Letáčky s informacemi o sociálních službách pro místní občany či obce</a:t>
            </a:r>
            <a:endParaRPr lang="cs-CZ" sz="2000" b="0" dirty="0"/>
          </a:p>
          <a:p>
            <a:endParaRPr lang="cs-CZ" sz="2000" b="0" dirty="0">
              <a:solidFill>
                <a:schemeClr val="tx1"/>
              </a:solidFill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46B1114-A0A0-499F-BF73-003F3965F2A3}"/>
              </a:ext>
            </a:extLst>
          </p:cNvPr>
          <p:cNvSpPr/>
          <p:nvPr/>
        </p:nvSpPr>
        <p:spPr>
          <a:xfrm>
            <a:off x="9019310" y="360751"/>
            <a:ext cx="2857730" cy="6247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8592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81443" y="387067"/>
            <a:ext cx="6229113" cy="465471"/>
          </a:xfrm>
        </p:spPr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Organizační struktura KPSS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0"/>
          </p:nvPr>
        </p:nvSpPr>
        <p:spPr>
          <a:xfrm>
            <a:off x="387717" y="1185027"/>
            <a:ext cx="11388759" cy="5459613"/>
          </a:xfrm>
        </p:spPr>
        <p:txBody>
          <a:bodyPr>
            <a:normAutofit fontScale="92500" lnSpcReduction="10000"/>
          </a:bodyPr>
          <a:lstStyle/>
          <a:p>
            <a:endParaRPr lang="cs-CZ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3000" dirty="0"/>
              <a:t>řídící skupina </a:t>
            </a:r>
            <a:r>
              <a:rPr lang="cs-CZ" sz="3000" b="0" dirty="0"/>
              <a:t>(ŘS) – supervize průběhu projektu, připomínkování výstupů z pracovních skupin, projednání a schválení částí komunitního plánu a zajištění komunikace s orgány města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3000" dirty="0"/>
              <a:t>pracovní skupiny </a:t>
            </a:r>
            <a:r>
              <a:rPr lang="cs-CZ" sz="3000" b="0" dirty="0"/>
              <a:t>(PS) – „kulaté stoly“ </a:t>
            </a:r>
          </a:p>
          <a:p>
            <a:r>
              <a:rPr lang="cs-CZ" sz="3000" b="0" dirty="0"/>
              <a:t>		- 1. Senioři a osoby se zdravotním postižením </a:t>
            </a:r>
          </a:p>
          <a:p>
            <a:r>
              <a:rPr lang="cs-CZ" sz="3000" b="0" dirty="0"/>
              <a:t>		- 2. Děti, mládež, rodiny s dětmi a osoby ohrožené soc. vyloučením </a:t>
            </a:r>
          </a:p>
          <a:p>
            <a:r>
              <a:rPr lang="cs-CZ" sz="3000" b="0" dirty="0"/>
              <a:t>+ společná setkání či setkání k tématu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3000" dirty="0"/>
              <a:t>veřejná setkání </a:t>
            </a:r>
            <a:r>
              <a:rPr lang="cs-CZ" sz="3000" b="0" dirty="0"/>
              <a:t>(VS) – 2 setkání za projekt za účelem informování veřejnosti o projektu, o výstupech z analytické části a o návrhu komunitního plánu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3000" dirty="0"/>
              <a:t>realizační tým </a:t>
            </a:r>
            <a:r>
              <a:rPr lang="cs-CZ" sz="3000" b="0" dirty="0"/>
              <a:t>– metodik, koordinátorka, projektová manažerka, kontaktní osoba z MÚ Blovice – koordinace aktivit </a:t>
            </a:r>
          </a:p>
          <a:p>
            <a:endParaRPr lang="cs-CZ" sz="900" dirty="0"/>
          </a:p>
          <a:p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383BF7E-24C5-4CC9-99E2-E4183B99C675}"/>
              </a:ext>
            </a:extLst>
          </p:cNvPr>
          <p:cNvSpPr/>
          <p:nvPr/>
        </p:nvSpPr>
        <p:spPr>
          <a:xfrm>
            <a:off x="9019310" y="360751"/>
            <a:ext cx="2857730" cy="6247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7275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66203" y="380480"/>
            <a:ext cx="6259593" cy="465471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Arial Black" panose="020B0A04020102020204" pitchFamily="34" charset="0"/>
              </a:rPr>
              <a:t>Realizace KPSS na </a:t>
            </a:r>
            <a:r>
              <a:rPr lang="cs-CZ" dirty="0" err="1"/>
              <a:t>Blovicku</a:t>
            </a:r>
            <a:r>
              <a:rPr lang="cs-CZ" dirty="0">
                <a:latin typeface="Arial Black" panose="020B0A04020102020204" pitchFamily="34" charset="0"/>
              </a:rPr>
              <a:t> - projekt</a:t>
            </a:r>
          </a:p>
        </p:txBody>
      </p:sp>
      <p:sp>
        <p:nvSpPr>
          <p:cNvPr id="15" name="Šestiúhelník 4"/>
          <p:cNvSpPr txBox="1"/>
          <p:nvPr/>
        </p:nvSpPr>
        <p:spPr>
          <a:xfrm>
            <a:off x="5139978" y="3463352"/>
            <a:ext cx="1949461" cy="154239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000" b="1" kern="1200" dirty="0">
                <a:latin typeface="+mj-lt"/>
              </a:rPr>
              <a:t>UŽIATELÉ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000" b="1" kern="1200" dirty="0">
                <a:latin typeface="+mj-lt"/>
              </a:rPr>
              <a:t>SLUŽ 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000" b="1" dirty="0">
                <a:latin typeface="+mj-lt"/>
              </a:rPr>
              <a:t>a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000" b="1" kern="1200" dirty="0">
                <a:latin typeface="+mj-lt"/>
              </a:rPr>
              <a:t>VEŘEJNOST</a:t>
            </a:r>
          </a:p>
        </p:txBody>
      </p:sp>
      <p:sp>
        <p:nvSpPr>
          <p:cNvPr id="18" name="Šestiúhelník 4"/>
          <p:cNvSpPr txBox="1"/>
          <p:nvPr/>
        </p:nvSpPr>
        <p:spPr>
          <a:xfrm>
            <a:off x="6238407" y="1579864"/>
            <a:ext cx="1939237" cy="15343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000" b="1" kern="1200" dirty="0">
                <a:solidFill>
                  <a:schemeClr val="bg1"/>
                </a:solidFill>
                <a:latin typeface="+mj-lt"/>
              </a:rPr>
              <a:t>POSKYTVTELÉ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000" b="1" kern="1200" dirty="0">
                <a:solidFill>
                  <a:schemeClr val="bg1"/>
                </a:solidFill>
                <a:latin typeface="+mj-lt"/>
              </a:rPr>
              <a:t> SLUŽEB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F4E0113-C54A-4D62-9FFA-CB8D72F26D2F}"/>
              </a:ext>
            </a:extLst>
          </p:cNvPr>
          <p:cNvSpPr txBox="1"/>
          <p:nvPr/>
        </p:nvSpPr>
        <p:spPr>
          <a:xfrm>
            <a:off x="426129" y="1171852"/>
            <a:ext cx="1131431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2400" b="1" u="sng" dirty="0">
                <a:latin typeface="+mj-lt"/>
                <a:cs typeface="Calibri" panose="020F0502020204030204" pitchFamily="34" charset="0"/>
              </a:rPr>
              <a:t>Aktivity projektu: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altLang="cs-CZ" sz="2400" b="1" dirty="0">
                <a:latin typeface="+mj-lt"/>
                <a:cs typeface="Calibri" panose="020F0502020204030204" pitchFamily="34" charset="0"/>
              </a:rPr>
              <a:t>mapování stávající sociální situace </a:t>
            </a:r>
            <a:r>
              <a:rPr lang="cs-CZ" altLang="cs-CZ" sz="2400" dirty="0">
                <a:latin typeface="+mj-lt"/>
                <a:cs typeface="Calibri" panose="020F0502020204030204" pitchFamily="34" charset="0"/>
              </a:rPr>
              <a:t>– dotazníky, rozhovory s obcemi, sociálními pracovníky a poskytovateli sociálních služeb, zpracování statistických dat</a:t>
            </a:r>
            <a:endParaRPr lang="cs-CZ" altLang="cs-CZ" sz="2400" i="1" u="sng" dirty="0">
              <a:latin typeface="+mj-lt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altLang="cs-CZ" sz="2400" b="1" dirty="0">
                <a:latin typeface="+mj-lt"/>
                <a:cs typeface="Calibri" panose="020F0502020204030204" pitchFamily="34" charset="0"/>
              </a:rPr>
              <a:t>průzkumy potřeb poskytování sociálních (a návazných) služeb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altLang="cs-CZ" sz="2400" b="1" dirty="0">
                <a:latin typeface="+mj-lt"/>
                <a:cs typeface="Calibri" panose="020F0502020204030204" pitchFamily="34" charset="0"/>
              </a:rPr>
              <a:t>vytvoření a setkávání místního partnerství </a:t>
            </a:r>
            <a:r>
              <a:rPr lang="cs-CZ" altLang="cs-CZ" sz="2400" dirty="0">
                <a:latin typeface="+mj-lt"/>
                <a:cs typeface="Calibri" panose="020F0502020204030204" pitchFamily="34" charset="0"/>
              </a:rPr>
              <a:t>(kulaté stoly, řídící skupina, veřejná setkání) – prezentace výstupů z mapování, projednávání nedostatků a hledání možných řešení 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cs-CZ" altLang="cs-CZ" sz="2400" b="1" dirty="0">
                <a:latin typeface="+mj-lt"/>
                <a:cs typeface="Calibri" panose="020F0502020204030204" pitchFamily="34" charset="0"/>
              </a:rPr>
              <a:t>informační kampaň </a:t>
            </a:r>
            <a:r>
              <a:rPr lang="cs-CZ" altLang="cs-CZ" sz="2400" dirty="0">
                <a:latin typeface="+mj-lt"/>
                <a:cs typeface="Calibri" panose="020F0502020204030204" pitchFamily="34" charset="0"/>
              </a:rPr>
              <a:t>– anketa pro veřejnost, letáky o sociálních službách a sociální problematice, články v obecních zpravodajích, webová sekce o sociální problematice a odkazy na webech všech obcí, informování obcí o sociální problematice, katalog poskytovatelů sociálních služeb </a:t>
            </a:r>
            <a:endParaRPr lang="cs-CZ" altLang="cs-CZ" sz="2400" u="sng" dirty="0">
              <a:latin typeface="+mj-lt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cs-CZ" altLang="cs-CZ" sz="2400" b="1" dirty="0">
                <a:latin typeface="+mj-lt"/>
                <a:cs typeface="Calibri" panose="020F0502020204030204" pitchFamily="34" charset="0"/>
              </a:rPr>
              <a:t>zpracování komunitního střednědobého plánu na období 2023-2025 </a:t>
            </a:r>
            <a:r>
              <a:rPr lang="cs-CZ" altLang="cs-CZ" sz="2400" dirty="0">
                <a:latin typeface="+mj-lt"/>
                <a:cs typeface="Calibri" panose="020F0502020204030204" pitchFamily="34" charset="0"/>
              </a:rPr>
              <a:t>– na základě výstupů z jednání místního partnerství, veřejné připomínkování návrhu plánu, projednání plánu v orgánech města, naplňování plánu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cs-CZ" sz="2400" dirty="0">
              <a:latin typeface="+mj-lt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0639731B-A83E-4E29-8B15-0336FDFF7681}"/>
              </a:ext>
            </a:extLst>
          </p:cNvPr>
          <p:cNvSpPr/>
          <p:nvPr/>
        </p:nvSpPr>
        <p:spPr>
          <a:xfrm>
            <a:off x="9019310" y="360751"/>
            <a:ext cx="2857730" cy="6247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1879053"/>
      </p:ext>
    </p:extLst>
  </p:cSld>
  <p:clrMapOvr>
    <a:masterClrMapping/>
  </p:clrMapOvr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715134_TF10001108.potx" id="{C35F251E-EEAC-4D19-A90E-DC8D8D8C85E9}" vid="{E96B0749-4422-4691-81FD-57B51D286C0F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8a52e8c320b9a064ae3583ae3861c9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8020cb39231a0945110f9cd888b521a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0072C5-DDE0-4258-BA7A-4D4B80DFA632}">
  <ds:schemaRefs>
    <ds:schemaRef ds:uri="http://www.w3.org/XML/1998/namespace"/>
    <ds:schemaRef ds:uri="http://purl.org/dc/terms/"/>
    <ds:schemaRef ds:uri="http://purl.org/dc/elements/1.1/"/>
    <ds:schemaRef ds:uri="71af3243-3dd4-4a8d-8c0d-dd76da1f02a5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16c05727-aa75-4e4a-9b5f-8a80a1165891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7FC771-7DFE-49DA-B577-71181BFBC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1066</Words>
  <Application>Microsoft Office PowerPoint</Application>
  <PresentationFormat>Širokoúhlá obrazovka</PresentationFormat>
  <Paragraphs>107</Paragraphs>
  <Slides>13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Segoe UI</vt:lpstr>
      <vt:lpstr>Segoe UI Light</vt:lpstr>
      <vt:lpstr>WelcomeDoc</vt:lpstr>
      <vt:lpstr>Prezentace aplikace PowerPoint</vt:lpstr>
      <vt:lpstr>Program jednání ŘS </vt:lpstr>
      <vt:lpstr>Centrum pro komunitní práci západní Čechy</vt:lpstr>
      <vt:lpstr>Co je komunitní plánování?</vt:lpstr>
      <vt:lpstr>Komunitní plánování sociálních služeb</vt:lpstr>
      <vt:lpstr>Realizace KPSS na Blovicku - projekt</vt:lpstr>
      <vt:lpstr>Realizace KPSS na Blovicku - projekt</vt:lpstr>
      <vt:lpstr>Organizační struktura KPSS </vt:lpstr>
      <vt:lpstr>Realizace KPSS na Blovicku - projekt</vt:lpstr>
      <vt:lpstr>Realizace KPSS na Blovicku - projekt</vt:lpstr>
      <vt:lpstr>Webová sekce "Sociální služby"  </vt:lpstr>
      <vt:lpstr>Jednací řád a základní listina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Vítá vás PowerPoint</dc:title>
  <dc:creator/>
  <cp:lastModifiedBy/>
  <cp:revision>24</cp:revision>
  <dcterms:created xsi:type="dcterms:W3CDTF">2020-06-22T19:32:18Z</dcterms:created>
  <dcterms:modified xsi:type="dcterms:W3CDTF">2020-09-22T13:49:08Z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