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 bookmarkIdSeed="2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56" r:id="rId5"/>
    <p:sldId id="291" r:id="rId6"/>
    <p:sldId id="348" r:id="rId7"/>
    <p:sldId id="353" r:id="rId8"/>
    <p:sldId id="355" r:id="rId9"/>
    <p:sldId id="363" r:id="rId10"/>
    <p:sldId id="350" r:id="rId11"/>
    <p:sldId id="359" r:id="rId12"/>
    <p:sldId id="360" r:id="rId13"/>
    <p:sldId id="356" r:id="rId14"/>
    <p:sldId id="361" r:id="rId15"/>
    <p:sldId id="362" r:id="rId16"/>
    <p:sldId id="364" r:id="rId17"/>
    <p:sldId id="365" r:id="rId18"/>
    <p:sldId id="366" r:id="rId19"/>
    <p:sldId id="367" r:id="rId20"/>
    <p:sldId id="368" r:id="rId21"/>
    <p:sldId id="313" r:id="rId22"/>
  </p:sldIdLst>
  <p:sldSz cx="12192000" cy="6858000"/>
  <p:notesSz cx="9928225" cy="6797675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ítejte" id="{E75E278A-FF0E-49A4-B170-79828D63BBAD}">
          <p14:sldIdLst>
            <p14:sldId id="256"/>
          </p14:sldIdLst>
        </p14:section>
        <p14:section name="Návrh, Morfing, poznámky, spolupráce, Řekněte mi" id="{B9B51309-D148-4332-87C2-07BE32FBCA3B}">
          <p14:sldIdLst>
            <p14:sldId id="291"/>
            <p14:sldId id="348"/>
            <p14:sldId id="353"/>
            <p14:sldId id="355"/>
            <p14:sldId id="363"/>
            <p14:sldId id="350"/>
            <p14:sldId id="359"/>
            <p14:sldId id="360"/>
            <p14:sldId id="356"/>
            <p14:sldId id="361"/>
            <p14:sldId id="362"/>
            <p14:sldId id="364"/>
            <p14:sldId id="365"/>
            <p14:sldId id="366"/>
            <p14:sldId id="367"/>
            <p14:sldId id="368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FF9933"/>
    <a:srgbClr val="D24726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000" autoAdjust="0"/>
  </p:normalViewPr>
  <p:slideViewPr>
    <p:cSldViewPr snapToGrid="0">
      <p:cViewPr varScale="1">
        <p:scale>
          <a:sx n="70" d="100"/>
          <a:sy n="70" d="100"/>
        </p:scale>
        <p:origin x="576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83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179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9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 rtl="0"/>
            <a:fld id="{729DB3FB-E2CC-44E8-8355-B96A739A5E38}" type="datetime1">
              <a:rPr lang="cs-CZ" smtClean="0"/>
              <a:pPr rtl="0"/>
              <a:t>03.06.2022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9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cs-CZ" smtClean="0"/>
              <a:pPr rtl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699" y="0"/>
            <a:ext cx="4302231" cy="34106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A555F345-B843-4499-BE94-054C33DBFC1B}" type="datetime1">
              <a:rPr lang="cs-CZ" smtClean="0"/>
              <a:pPr/>
              <a:t>03.06.2022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 rtl="0"/>
            <a:r>
              <a:rPr lang="cs-CZ" noProof="0"/>
              <a:t>Kliknutím můžete upravit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699" y="6456612"/>
            <a:ext cx="4302231" cy="3410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>
          <a:xfrm>
            <a:off x="2925763" y="849313"/>
            <a:ext cx="4076700" cy="229393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cs-CZ" smtClean="0"/>
              <a:pPr rtl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cs-CZ" noProof="0" smtClean="0"/>
              <a:pPr rtl="0"/>
              <a:t>16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47458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pkp-zc.cz/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gi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sz="1800" noProof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243153" y="236644"/>
            <a:ext cx="11683049" cy="6332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cs-CZ" sz="1800" noProof="0"/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243153" y="983033"/>
            <a:ext cx="11683049" cy="45184"/>
          </a:xfrm>
          <a:prstGeom prst="line">
            <a:avLst/>
          </a:prstGeom>
          <a:ln w="254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 hasCustomPrompt="1"/>
          </p:nvPr>
        </p:nvSpPr>
        <p:spPr>
          <a:xfrm>
            <a:off x="2777727" y="360751"/>
            <a:ext cx="6177317" cy="465471"/>
          </a:xfrm>
        </p:spPr>
        <p:txBody>
          <a:bodyPr rtlCol="0" anchor="b" anchorCtr="0">
            <a:noAutofit/>
          </a:bodyPr>
          <a:lstStyle>
            <a:lvl1pPr algn="ctr">
              <a:defRPr sz="2400" b="1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pPr rtl="0"/>
            <a:r>
              <a:rPr lang="cs-CZ" noProof="0" dirty="0"/>
              <a:t>Kliknutím můžete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 hasCustomPrompt="1"/>
          </p:nvPr>
        </p:nvSpPr>
        <p:spPr>
          <a:xfrm>
            <a:off x="387717" y="1185027"/>
            <a:ext cx="11388759" cy="5228651"/>
          </a:xfrm>
        </p:spPr>
        <p:txBody>
          <a:bodyPr vert="horz" lIns="91440" tIns="45720" rIns="91440" bIns="45720" rtlCol="0">
            <a:normAutofit/>
          </a:bodyPr>
          <a:lstStyle>
            <a:lvl1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26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2pPr>
            <a:lvl3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3pPr>
            <a:lvl4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4pPr>
            <a:lvl5pPr defTabSz="72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0" algn="l"/>
              </a:tabLst>
              <a:def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 dirty="0"/>
              <a:t>Kliknutím můžete upravit styly předlohy textu.</a:t>
            </a:r>
          </a:p>
          <a:p>
            <a:pPr marL="228600" lvl="1" indent="-22860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</a:pPr>
            <a:r>
              <a:rPr lang="cs-CZ" noProof="0" dirty="0"/>
              <a:t>Druhá úroveň</a:t>
            </a:r>
          </a:p>
          <a:p>
            <a:pPr marL="800100" lvl="3" indent="-34290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</a:pPr>
            <a:r>
              <a:rPr lang="cs-CZ" noProof="0" dirty="0"/>
              <a:t>Třetí úroveň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 dirty="0"/>
              <a:t>	Čtvrtá úroveň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 dirty="0"/>
              <a:t>Pátá úroveň</a:t>
            </a: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17" y="360751"/>
            <a:ext cx="2245445" cy="465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Centrum pro komunitní práci Severní Morava - Sdružení, spolky ...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/>
          <a:srcRect l="5988" t="6360" r="6326" b="7037"/>
          <a:stretch>
            <a:fillRect/>
          </a:stretch>
        </p:blipFill>
        <p:spPr bwMode="auto">
          <a:xfrm>
            <a:off x="11272749" y="388964"/>
            <a:ext cx="414156" cy="4090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cs-CZ" sz="1800" noProof="0"/>
          </a:p>
        </p:txBody>
      </p:sp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Kliknutím můžete upravit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7D46277-86EA-400A-A5AE-3694B379307B}" type="datetime1">
              <a:rPr lang="cs-CZ" noProof="0" smtClean="0"/>
              <a:pPr rtl="0"/>
              <a:t>03.06.2022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blanka.kohoutova@cpkp.cz" TargetMode="External"/><Relationship Id="rId2" Type="http://schemas.openxmlformats.org/officeDocument/2006/relationships/hyperlink" Target="mailto:eduard.sispela@cpkp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hyperlink" Target="https://www.cpkp-zc.cz/" TargetMode="External"/><Relationship Id="rId4" Type="http://schemas.openxmlformats.org/officeDocument/2006/relationships/hyperlink" Target="mailto:tereza.kavalirova@cpkp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rany.cz/e_download.php?file=data/editor/456cs_7.pdf&amp;original=KPSS%20N%C3%BD%C5%99any_2.%20Anal%C3%BDza%20poskytovan%C3%BDch%20slu%C5%BEeb_po%20p%C5%99ipom%C3%ADnk%C3%A1ch.pdf" TargetMode="External"/><Relationship Id="rId2" Type="http://schemas.openxmlformats.org/officeDocument/2006/relationships/hyperlink" Target="https://www.nyrany.cz/e_download.php?file=data/editor/456cs_6.pdf&amp;original=KPSS%20N%C3%BD%C5%99any_1.%20Sociodemografick%C3%A1%20anal%C3%BDza_po%20p%C5%99ipom%C3%ADnk%C3%A1ch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yrany.cz/e_download.php?file=data/editor/456cs_8.pdf&amp;original=KPSS%20N%C3%BD%C5%99any_3.%20Anal%C3%BDza%20zdroj%C5%AF%20syst%C3%A9mu%20soci%C3%A1ln%C3%ADch%20slu%C5%BEeb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rany.cz/e_download.php?file=data/editor/456cs_12.pdf&amp;original=KPSS%20N%C3%BD%C5%99any_Vize%20rozvoje%20soci%C3%A1ln%C3%ADch%20slu%C5%BEeb%20v%20SO%20ORP%20N%C3%BD%C5%99any_final_SCHV%C3%81LENO%20%C5%98S%208.9.2021.pdf" TargetMode="External"/><Relationship Id="rId2" Type="http://schemas.openxmlformats.org/officeDocument/2006/relationships/hyperlink" Target="https://www.nyrany.cz/e_download.php?file=data/editor/456cs_10.pdf&amp;original=KPSS%20N%C3%BD%C5%99any_SWOT%20anal%C3%BDza_senio%C5%99i%20a%20osoby%20se%20zdravotn%C3%ADm%20posti%C5%BEen%C3%ADm_po%20p%C5%99ipom%C3%ADnk%C3%A1ch_SCHV%C3%81LENO%20%C5%98S%208.9.202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428956" y="1828118"/>
            <a:ext cx="11271250" cy="2663825"/>
          </a:xfrm>
        </p:spPr>
        <p:txBody>
          <a:bodyPr rtlCol="0">
            <a:noAutofit/>
          </a:bodyPr>
          <a:lstStyle/>
          <a:p>
            <a:pPr mar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>
                <a:latin typeface="Arial Black" panose="020B0A04020102020204" pitchFamily="34" charset="0"/>
              </a:rPr>
              <a:t>REALIZACE </a:t>
            </a: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>
                <a:latin typeface="Arial Black" panose="020B0A04020102020204" pitchFamily="34" charset="0"/>
              </a:rPr>
              <a:t>KOMUNITNÍHO PLÁNOVÁNÍ SOCIÁLNÍCH SLUŽEB </a:t>
            </a: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4000" b="1" dirty="0">
                <a:latin typeface="Arial Black" panose="020B0A04020102020204" pitchFamily="34" charset="0"/>
              </a:rPr>
              <a:t>NA </a:t>
            </a:r>
            <a:r>
              <a:rPr lang="cs-CZ" sz="4000" b="1" dirty="0" smtClean="0">
                <a:latin typeface="Arial Black" panose="020B0A04020102020204" pitchFamily="34" charset="0"/>
              </a:rPr>
              <a:t>BLOVICKU</a:t>
            </a:r>
            <a:endParaRPr lang="cs-CZ" sz="4000" b="1" dirty="0">
              <a:latin typeface="Arial Black" panose="020B0A040201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" y="501967"/>
            <a:ext cx="4320381" cy="89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576" y="501967"/>
            <a:ext cx="968856" cy="88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odnadpis 2"/>
          <p:cNvSpPr txBox="1">
            <a:spLocks/>
          </p:cNvSpPr>
          <p:nvPr/>
        </p:nvSpPr>
        <p:spPr>
          <a:xfrm>
            <a:off x="428956" y="4934461"/>
            <a:ext cx="11270104" cy="15059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5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Veřejné setkání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MKS LD Blovice, 1. 6. 2022, 15:00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788673" cy="465471"/>
          </a:xfrm>
        </p:spPr>
        <p:txBody>
          <a:bodyPr/>
          <a:lstStyle/>
          <a:p>
            <a:r>
              <a:rPr lang="cs-CZ" dirty="0" smtClean="0"/>
              <a:t>KSPRSS </a:t>
            </a:r>
            <a:r>
              <a:rPr lang="pl-PL" dirty="0"/>
              <a:t>na </a:t>
            </a:r>
            <a:r>
              <a:rPr lang="pl-PL" dirty="0" smtClean="0"/>
              <a:t>Blovicku </a:t>
            </a:r>
            <a:r>
              <a:rPr lang="pl-PL" dirty="0"/>
              <a:t>na období 2023–2025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Komunitní střednědobý plán rozvoje sociálních služeb na </a:t>
            </a:r>
            <a:r>
              <a:rPr lang="cs-CZ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období </a:t>
            </a:r>
            <a:r>
              <a:rPr 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2023–2025 (KSPRSS 2023-2025)</a:t>
            </a:r>
            <a:endParaRPr 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dohoda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účastníků plánování na rozvoji potřebných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služeb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regionu, dle které je možné koordinovat aktivity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 oblasti v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</a:t>
            </a: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strategie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rozvoje sociálních služeb pro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území SO ORP Blovice, dle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které je žádoucí realizovat sociální politiku v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</a:t>
            </a: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slouží jako podklad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zpracování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Střednědobého plánu rozvoje sociálních služeb v Plzeňském kraji a souvisejících Akčních plánů.</a:t>
            </a:r>
          </a:p>
          <a:p>
            <a:pPr marL="0" lvl="1" indent="0" defTabSz="341313">
              <a:spcBef>
                <a:spcPts val="300"/>
              </a:spcBef>
              <a:buNone/>
              <a:defRPr/>
            </a:pP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Živý a otevřený dokument, který bude </a:t>
            </a:r>
            <a:r>
              <a:rPr lang="cs-CZ" alt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procházet pravidelným 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vyhodnocováním se zapojením realizátorů definovaných aktivit </a:t>
            </a:r>
            <a:r>
              <a:rPr 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KSPRSS 2023-2025</a:t>
            </a:r>
            <a:r>
              <a:rPr lang="cs-CZ" alt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bude reagovat na aktuální potřeby obyvatel regionu</a:t>
            </a:r>
            <a:endParaRPr lang="cs-CZ" altLang="cs-CZ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0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>
                <a:cs typeface="Arial" panose="020B0604020202020204" pitchFamily="34" charset="0"/>
              </a:rPr>
              <a:t>KSPRSS </a:t>
            </a:r>
            <a:r>
              <a:rPr lang="cs-CZ" dirty="0" smtClean="0">
                <a:cs typeface="Arial" panose="020B0604020202020204" pitchFamily="34" charset="0"/>
              </a:rPr>
              <a:t>na </a:t>
            </a:r>
            <a:r>
              <a:rPr lang="cs-CZ" dirty="0" err="1" smtClean="0">
                <a:cs typeface="Arial" panose="020B0604020202020204" pitchFamily="34" charset="0"/>
              </a:rPr>
              <a:t>Blovicku</a:t>
            </a:r>
            <a:r>
              <a:rPr lang="cs-CZ" dirty="0" smtClean="0">
                <a:cs typeface="Arial" panose="020B0604020202020204" pitchFamily="34" charset="0"/>
              </a:rPr>
              <a:t> </a:t>
            </a:r>
            <a:r>
              <a:rPr lang="cs-CZ" dirty="0">
                <a:cs typeface="Arial" panose="020B0604020202020204" pitchFamily="34" charset="0"/>
              </a:rPr>
              <a:t>2023-2025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Analytická část komunitního plánu</a:t>
            </a:r>
            <a:endParaRPr lang="cs-CZ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popis </a:t>
            </a:r>
            <a:r>
              <a:rPr lang="cs-CZ" sz="3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zpracování plánu a organizace komunitního </a:t>
            </a: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plánování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výstupy </a:t>
            </a:r>
            <a:r>
              <a:rPr lang="cs-CZ" sz="3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úvodního mapování a průzkumů potřeb občanů</a:t>
            </a:r>
          </a:p>
          <a:p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Strategická část </a:t>
            </a:r>
            <a:r>
              <a:rPr lang="cs-CZ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komunitního plánu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popis naplánovaných činností pro rozvoj potřebných služeb v regionu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prioritní </a:t>
            </a:r>
            <a:r>
              <a:rPr lang="cs-CZ" sz="3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oblasti, opatření a aktivity</a:t>
            </a:r>
          </a:p>
          <a:p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Implementační část </a:t>
            </a:r>
            <a:r>
              <a:rPr lang="cs-CZ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naplňování plánu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Popis, </a:t>
            </a:r>
            <a:r>
              <a:rPr lang="cs-CZ" sz="3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bude s plánem </a:t>
            </a: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ukončení projektu pracováno</a:t>
            </a:r>
          </a:p>
        </p:txBody>
      </p:sp>
    </p:spTree>
    <p:extLst>
      <p:ext uri="{BB962C8B-B14F-4D97-AF65-F5344CB8AC3E}">
        <p14:creationId xmlns:p14="http://schemas.microsoft.com/office/powerpoint/2010/main" val="373632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>
                <a:cs typeface="Arial" panose="020B0604020202020204" pitchFamily="34" charset="0"/>
              </a:rPr>
              <a:t>KSPRSS </a:t>
            </a:r>
            <a:r>
              <a:rPr lang="cs-CZ" dirty="0">
                <a:cs typeface="Arial" panose="020B0604020202020204" pitchFamily="34" charset="0"/>
              </a:rPr>
              <a:t>na </a:t>
            </a:r>
            <a:r>
              <a:rPr lang="cs-CZ" dirty="0" err="1" smtClean="0">
                <a:cs typeface="Arial" panose="020B0604020202020204" pitchFamily="34" charset="0"/>
              </a:rPr>
              <a:t>Blovicku</a:t>
            </a:r>
            <a:r>
              <a:rPr lang="cs-CZ" dirty="0" smtClean="0">
                <a:cs typeface="Arial" panose="020B0604020202020204" pitchFamily="34" charset="0"/>
              </a:rPr>
              <a:t> </a:t>
            </a:r>
            <a:r>
              <a:rPr lang="cs-CZ" dirty="0">
                <a:cs typeface="Arial" panose="020B0604020202020204" pitchFamily="34" charset="0"/>
              </a:rPr>
              <a:t>2023-2025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Projednání </a:t>
            </a: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návrhu strategické a implementační části Komunitního střednědobého plánu </a:t>
            </a:r>
            <a:r>
              <a:rPr lang="cs-CZ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rozvoje sociálních služeb na </a:t>
            </a:r>
            <a:r>
              <a:rPr lang="cs-CZ" sz="3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období </a:t>
            </a: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2023–2025 (KSPRSS 2023-2025)</a:t>
            </a:r>
          </a:p>
          <a:p>
            <a:endParaRPr lang="cs-CZ" sz="3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Diskuse</a:t>
            </a:r>
          </a:p>
        </p:txBody>
      </p:sp>
    </p:spTree>
    <p:extLst>
      <p:ext uri="{BB962C8B-B14F-4D97-AF65-F5344CB8AC3E}">
        <p14:creationId xmlns:p14="http://schemas.microsoft.com/office/powerpoint/2010/main" val="155059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oblast 1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531842108"/>
              </p:ext>
            </p:extLst>
          </p:nvPr>
        </p:nvGraphicFramePr>
        <p:xfrm>
          <a:off x="354839" y="1066711"/>
          <a:ext cx="11518712" cy="5443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710"/>
                <a:gridCol w="10345002"/>
              </a:tblGrid>
              <a:tr h="416311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Prioritní oblast 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Rozvoj služeb pro seniory, osoby se zdravotním </a:t>
                      </a:r>
                      <a:r>
                        <a:rPr lang="cs-CZ" sz="1400" dirty="0" smtClean="0">
                          <a:solidFill>
                            <a:schemeClr val="tx1"/>
                          </a:solidFill>
                          <a:effectLst/>
                        </a:rPr>
                        <a:t>postižením </a:t>
                      </a: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a pečující osoby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443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Opatření 1.1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Zvyšování dostupnosti terénních služeb péče 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326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1.1.1	Zvýšení dostupnosti osobní asistence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1.1.2	Rozvoj terénních odlehčovacích služeb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1.1.3	Rozvoj domácí hospicové péče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1.1.4    Nastavení způsobu spolufinancování terénních služeb ze strany obcí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3443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Opatření 1.2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Zajištění dostatečné kapacity pobytových sociálních služeb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24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1.2.1 Mapování potřebnosti po využití pobytových služeb a hledání vhodných forem bydlení pro specifické cílové skupiny osob</a:t>
                      </a:r>
                    </a:p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3443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Opatření 1.3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Zvyšování dostupnosti volnočasových aktivit pro seniory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56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 dirty="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-4502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  <a:effectLst/>
                        </a:rPr>
                        <a:t>1.3.1   Aktivizace seniorů a koordinace volnočasových aktivit</a:t>
                      </a:r>
                      <a:endParaRPr lang="cs-C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-450215"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163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Opatření 1.4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095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Zvyšování dostupnosti volnočasových aktivit a možnosti pracovního uplatnění pro osoby se zdravotním postižením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16311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1.4.1   Podpora služeb denních stacionářů, sociálně terapeutických dílen a dalších volnočasových aktivit 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34432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1.4.2   Podpora vzniku chráněných pracovních míst a dalších možností zaměstnání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34432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1.4.3   Podpora dopravní dostupnosti služeb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3443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Opatření 1.5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Rozvoj poradenství pro osoby se zdravotním postižením a pečující osoby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18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0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  <a:t>1.5.1   Podpora kapacity odborného sociálního poradenství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oblast 2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671141851"/>
              </p:ext>
            </p:extLst>
          </p:nvPr>
        </p:nvGraphicFramePr>
        <p:xfrm>
          <a:off x="313899" y="1009934"/>
          <a:ext cx="11546004" cy="5500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7856"/>
                <a:gridCol w="9758148"/>
              </a:tblGrid>
              <a:tr h="972742">
                <a:tc gridSpan="2">
                  <a:txBody>
                    <a:bodyPr/>
                    <a:lstStyle/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Prioritní oblast 2</a:t>
                      </a:r>
                    </a:p>
                    <a:p>
                      <a:pPr marL="471805" indent="-450215"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Rozvoj služeb pro děti, mládež rodiny s dětmi a osoby ohrožené sociálním vyloučením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045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Opatření 2.1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Rozvoj nabídky preventivních služeb pro děti a mládež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727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2.1.1	Zajištění služby nízkoprahového zařízení pro děti a mládež</a:t>
                      </a:r>
                    </a:p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9727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effectLst/>
                        </a:rPr>
                        <a:t>Opatření 2.2</a:t>
                      </a:r>
                      <a:endParaRPr lang="cs-C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Podpora služeb pro rodiny s dětmi v obtížných životních situacích a osoby ohrožené sociálním vyloučením 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727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2.2.1	Rozvoj sociálně aktivizačních služeb pro rodiny s dětmi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8045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  <a:effectLst/>
                        </a:rPr>
                        <a:t>2.2.2     Zajištění potravinové pomoci ve SO ORP Blovice</a:t>
                      </a:r>
                      <a:endParaRPr lang="cs-C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36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oblast 3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629461744"/>
              </p:ext>
            </p:extLst>
          </p:nvPr>
        </p:nvGraphicFramePr>
        <p:xfrm>
          <a:off x="327545" y="1037228"/>
          <a:ext cx="11614246" cy="548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6535"/>
                <a:gridCol w="9687711"/>
              </a:tblGrid>
              <a:tr h="1068345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Prioritní oblast 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Rozvoj služeb poskytovaných napříč cílovými skupinami osob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83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Opatření 3.1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</a:rPr>
                        <a:t>Zajištění odborného sociálního poradenství 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3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3.1.1	Rozvoj odborného sociálního poradenství v SO POÚ Spálené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  <a:effectLst/>
                        </a:rPr>
                        <a:t>      Poříčí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883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Opatření 3.2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Zajištění dostupného bydlení 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8361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3.2.1	Mapování možností k zajištění dostupného bydlení 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88361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3.2.2    Zajištění krizového a sociálního bydlení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29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oblast 4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874288995"/>
              </p:ext>
            </p:extLst>
          </p:nvPr>
        </p:nvGraphicFramePr>
        <p:xfrm>
          <a:off x="313898" y="1037231"/>
          <a:ext cx="11559653" cy="5431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8484"/>
                <a:gridCol w="9021169"/>
              </a:tblGrid>
              <a:tr h="1921347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  <a:effectLst/>
                        </a:rPr>
                        <a:t>Prioritní oblast 4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  <a:effectLst/>
                        </a:rPr>
                        <a:t>Zachování stávajících sociálních a souvisejících služeb v regionu a podpora jejich financování</a:t>
                      </a:r>
                      <a:endParaRPr lang="cs-C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5891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  <a:effectLst/>
                        </a:rPr>
                        <a:t>Opatření 4.1</a:t>
                      </a:r>
                      <a:endParaRPr lang="cs-C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  <a:effectLst/>
                        </a:rPr>
                        <a:t>Zachování stávajících služeb a zajištění jejich plynulého financování</a:t>
                      </a:r>
                      <a:endParaRPr lang="cs-C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213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8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  <a:effectLst/>
                        </a:rPr>
                        <a:t>4.1.1	Zachování stávajících sociálních a souvisejících služeb </a:t>
                      </a:r>
                    </a:p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800" dirty="0">
                          <a:solidFill>
                            <a:schemeClr val="tx1"/>
                          </a:solidFill>
                          <a:effectLst/>
                        </a:rPr>
                        <a:t>4.1.2	Zajištění plynulého vícezdrojového financování stávajících sociálních služeb</a:t>
                      </a:r>
                      <a:endParaRPr lang="cs-CZ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22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oblast 5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19638525"/>
              </p:ext>
            </p:extLst>
          </p:nvPr>
        </p:nvGraphicFramePr>
        <p:xfrm>
          <a:off x="327546" y="1023582"/>
          <a:ext cx="11600597" cy="5527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612"/>
                <a:gridCol w="9609985"/>
              </a:tblGrid>
              <a:tr h="1131558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Prioritní oblast 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Rozvoj sociální práce, zvyšování informovanosti o sociálních službách a sociální práci, podpora mezioborové spolupráce v sociální oblasti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239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Opatření 5.1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Posílení sociální práce na obcích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543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</a:rPr>
                        <a:t>Aktivity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5.1.1	Zvýšení pracovních úvazků pro výkon sociální práce v ORP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7543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>
                          <a:solidFill>
                            <a:schemeClr val="tx1"/>
                          </a:solidFill>
                          <a:effectLst/>
                        </a:rPr>
                        <a:t>Opatření 5.2</a:t>
                      </a:r>
                      <a:endParaRPr lang="cs-CZ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Zvyšování informovanosti o sociální práci a službách v regionu a rozvoj mezioborové spolupráce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631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5.2.1	Informování starostů a odborné veřejnosti o sociální práci a službách v regionu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5.2.2	Aktualizace informací v sekci Sociální služby na webu města Blovice</a:t>
                      </a:r>
                    </a:p>
                    <a:p>
                      <a:pPr marL="450215" indent="-450215"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solidFill>
                            <a:schemeClr val="tx1"/>
                          </a:solidFill>
                          <a:effectLst/>
                        </a:rPr>
                        <a:t>5.2.3	Rozvoj mezioborové spolupráce mezi aktéry pomoci a podpory obyvatelům regionu</a:t>
                      </a:r>
                      <a:endParaRPr lang="cs-CZ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1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xmlns="" id="{93A31945-A55B-4EEB-9871-41DF0AEB9224}"/>
              </a:ext>
            </a:extLst>
          </p:cNvPr>
          <p:cNvSpPr txBox="1"/>
          <p:nvPr/>
        </p:nvSpPr>
        <p:spPr>
          <a:xfrm>
            <a:off x="610798" y="1597455"/>
            <a:ext cx="1109697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cs-CZ" sz="4000" b="1" dirty="0"/>
              <a:t>DĚKUJEME ZA POZORNOST!</a:t>
            </a:r>
          </a:p>
          <a:p>
            <a:pPr>
              <a:spcAft>
                <a:spcPts val="1200"/>
              </a:spcAft>
            </a:pPr>
            <a:endParaRPr lang="cs-CZ" sz="1200" dirty="0"/>
          </a:p>
          <a:p>
            <a:pPr algn="ctr">
              <a:spcAft>
                <a:spcPts val="600"/>
              </a:spcAft>
              <a:buFontTx/>
              <a:buNone/>
            </a:pPr>
            <a:endParaRPr lang="cs-CZ" altLang="cs-CZ" sz="2400" dirty="0"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  <a:buFontTx/>
              <a:buNone/>
            </a:pPr>
            <a:endParaRPr lang="cs-CZ" altLang="cs-CZ" sz="2400" dirty="0">
              <a:cs typeface="Calibri" panose="020F0502020204030204" pitchFamily="34" charset="0"/>
            </a:endParaRP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cs typeface="Calibri" panose="020F0502020204030204" pitchFamily="34" charset="0"/>
              </a:rPr>
              <a:t>Eduard </a:t>
            </a:r>
            <a:r>
              <a:rPr lang="cs-CZ" altLang="cs-CZ" sz="2400" dirty="0">
                <a:cs typeface="Calibri" panose="020F0502020204030204" pitchFamily="34" charset="0"/>
              </a:rPr>
              <a:t>Šišpela, CpKP ZČ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hlinkClick r:id="rId2"/>
              </a:rPr>
              <a:t>eduard.sispela@cpkp.cz</a:t>
            </a:r>
            <a:r>
              <a:rPr lang="cs-CZ" altLang="cs-CZ" sz="2400" dirty="0"/>
              <a:t>, 774 497 </a:t>
            </a:r>
            <a:r>
              <a:rPr lang="cs-CZ" altLang="cs-CZ" sz="2400" dirty="0" smtClean="0"/>
              <a:t>874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/>
              <a:t>Blanka Kohoutová, CpKP ZČ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hlinkClick r:id="rId3"/>
              </a:rPr>
              <a:t>blanka.kohoutova@cpkp.cz</a:t>
            </a:r>
            <a:r>
              <a:rPr lang="cs-CZ" altLang="cs-CZ" sz="2400" dirty="0" smtClean="0"/>
              <a:t>, 777 526 697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/>
              <a:t>Tereza Kavalírová, CpKP ZČ</a:t>
            </a:r>
          </a:p>
          <a:p>
            <a:pPr algn="ctr">
              <a:spcAft>
                <a:spcPts val="400"/>
              </a:spcAft>
              <a:buFontTx/>
              <a:buNone/>
            </a:pPr>
            <a:r>
              <a:rPr lang="cs-CZ" altLang="cs-CZ" sz="2400" dirty="0" smtClean="0">
                <a:hlinkClick r:id="rId4"/>
              </a:rPr>
              <a:t>tereza.kavalirova@cpkp.cz</a:t>
            </a:r>
            <a:r>
              <a:rPr lang="cs-CZ" altLang="cs-CZ" sz="2400" dirty="0" smtClean="0"/>
              <a:t>, 774 497 871 </a:t>
            </a:r>
            <a:endParaRPr lang="cs-CZ" altLang="cs-CZ" sz="2400" dirty="0"/>
          </a:p>
          <a:p>
            <a:endParaRPr lang="cs-CZ" dirty="0"/>
          </a:p>
        </p:txBody>
      </p:sp>
      <p:pic>
        <p:nvPicPr>
          <p:cNvPr id="4" name="Picture 2" descr="Centrum pro komunitní práci Severní Morava - Sdružení, spolky ...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 l="5988" t="6360" r="6326" b="7037"/>
          <a:stretch>
            <a:fillRect/>
          </a:stretch>
        </p:blipFill>
        <p:spPr bwMode="auto">
          <a:xfrm>
            <a:off x="5645431" y="2381232"/>
            <a:ext cx="1027712" cy="1015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6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 Black" panose="020B0A04020102020204" pitchFamily="34" charset="0"/>
                <a:cs typeface="Segoe UI Light"/>
              </a:rPr>
              <a:t>PROGRAM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245661" y="1037230"/>
            <a:ext cx="11530816" cy="55682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cs-CZ" sz="4400" dirty="0" smtClean="0">
                <a:solidFill>
                  <a:schemeClr val="tx1"/>
                </a:solidFill>
              </a:rPr>
              <a:t>Plánování sociálních služeb v Plzeňském kraji</a:t>
            </a:r>
          </a:p>
          <a:p>
            <a:r>
              <a:rPr lang="cs-CZ" sz="4400" dirty="0" smtClean="0">
                <a:solidFill>
                  <a:schemeClr val="tx1"/>
                </a:solidFill>
              </a:rPr>
              <a:t>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cs-CZ" sz="4400" dirty="0" smtClean="0">
                <a:solidFill>
                  <a:schemeClr val="tx1"/>
                </a:solidFill>
              </a:rPr>
              <a:t>Shrnutí realizace projektu KPSS na </a:t>
            </a:r>
            <a:r>
              <a:rPr lang="cs-CZ" sz="4400" dirty="0" err="1" smtClean="0">
                <a:solidFill>
                  <a:schemeClr val="tx1"/>
                </a:solidFill>
              </a:rPr>
              <a:t>Blovicku</a:t>
            </a:r>
            <a:endParaRPr lang="cs-CZ" sz="4400" dirty="0" smtClean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cs-CZ" sz="4400" b="1" dirty="0">
              <a:solidFill>
                <a:schemeClr val="tx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cs-CZ" sz="4400" b="1" dirty="0" smtClean="0">
                <a:solidFill>
                  <a:schemeClr val="tx1"/>
                </a:solidFill>
              </a:rPr>
              <a:t>Návrh komunitního střednědobého plánu rozvoje sociálních služeb na </a:t>
            </a:r>
            <a:r>
              <a:rPr lang="cs-CZ" sz="4400" b="1" dirty="0" err="1" smtClean="0">
                <a:solidFill>
                  <a:schemeClr val="tx1"/>
                </a:solidFill>
              </a:rPr>
              <a:t>Blovicku</a:t>
            </a:r>
            <a:r>
              <a:rPr lang="cs-CZ" sz="4400" b="1" dirty="0" smtClean="0">
                <a:solidFill>
                  <a:schemeClr val="tx1"/>
                </a:solidFill>
              </a:rPr>
              <a:t> 2023-2025</a:t>
            </a:r>
          </a:p>
          <a:p>
            <a:pPr lvl="0"/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3626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65967" y="370425"/>
            <a:ext cx="7941073" cy="496438"/>
          </a:xfrm>
        </p:spPr>
        <p:txBody>
          <a:bodyPr/>
          <a:lstStyle/>
          <a:p>
            <a:r>
              <a:rPr lang="cs-CZ" dirty="0" smtClean="0"/>
              <a:t>PLNĚNÍ PROJEKTU KPSS NA BLOVICKU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233680" y="1185027"/>
            <a:ext cx="11663681" cy="5358013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Realizace komunitního plánování sociálních služeb na </a:t>
            </a:r>
            <a:r>
              <a:rPr lang="cs-CZ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2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 plánování na území SO ORP Blovice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komunitního plánování: </a:t>
            </a:r>
          </a:p>
          <a:p>
            <a:pPr marL="756000" lvl="4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zmapovat aktuální situaci v sociální </a:t>
            </a:r>
            <a:r>
              <a:rPr lang="cs-CZ" alt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oblasti na </a:t>
            </a:r>
            <a:r>
              <a:rPr lang="cs-CZ" altLang="cs-CZ" sz="2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endParaRPr lang="cs-CZ" altLang="cs-CZ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4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definovat a diskutovat základní nedostatky a potřeby v sociální oblasti v regionu</a:t>
            </a:r>
            <a:endParaRPr lang="cs-CZ" altLang="cs-CZ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3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vytvořit místní partnerství </a:t>
            </a:r>
            <a:r>
              <a:rPr lang="cs-CZ" alt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 organizacemi a pracovníky služeb + zapojení veřejnosti</a:t>
            </a:r>
            <a:endParaRPr lang="cs-CZ" altLang="cs-CZ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3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nastavit rozvoj potřebných služeb v </a:t>
            </a:r>
            <a:r>
              <a:rPr lang="cs-CZ" alt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 (sociálních a souvisejících)</a:t>
            </a:r>
            <a:endParaRPr lang="cs-CZ" altLang="cs-CZ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56000" lvl="3" indent="-457200" defTabSz="341313">
              <a:lnSpc>
                <a:spcPct val="108000"/>
              </a:lnSpc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cs-CZ" altLang="cs-CZ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šířit informace o </a:t>
            </a:r>
            <a:r>
              <a:rPr lang="cs-CZ" alt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službách a možnostech jejich využití</a:t>
            </a:r>
            <a:endParaRPr lang="cs-CZ" sz="22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Hlavní výstupy projektu:</a:t>
            </a:r>
          </a:p>
          <a:p>
            <a:pPr marL="685800" lvl="1" indent="-457200">
              <a:buFont typeface="Wingdings" panose="05000000000000000000" pitchFamily="2" charset="2"/>
              <a:buChar char="ü"/>
            </a:pPr>
            <a:r>
              <a:rPr lang="cs-C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Komunitní </a:t>
            </a:r>
            <a:r>
              <a:rPr lang="cs-C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střednědobý plán rozvoje sociálních služeb na </a:t>
            </a:r>
            <a:r>
              <a:rPr lang="cs-CZ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období </a:t>
            </a:r>
            <a:r>
              <a:rPr lang="cs-C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2023–2025</a:t>
            </a:r>
            <a:endParaRPr lang="cs-CZ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ü"/>
            </a:pP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Katalog sociálních a souvisejících služeb a institucí na </a:t>
            </a:r>
            <a:r>
              <a:rPr lang="cs-CZ" sz="20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(katalog)</a:t>
            </a:r>
            <a:endParaRPr lang="cs-CZ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ü"/>
            </a:pP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Webová sekce k sociálním a souvisejícím službám na </a:t>
            </a:r>
            <a:r>
              <a:rPr lang="cs-CZ" sz="20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Blovicku</a:t>
            </a: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(webová sekce)</a:t>
            </a:r>
          </a:p>
        </p:txBody>
      </p:sp>
    </p:spTree>
    <p:extLst>
      <p:ext uri="{BB962C8B-B14F-4D97-AF65-F5344CB8AC3E}">
        <p14:creationId xmlns:p14="http://schemas.microsoft.com/office/powerpoint/2010/main" val="36628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568772" cy="465471"/>
          </a:xfrm>
        </p:spPr>
        <p:txBody>
          <a:bodyPr/>
          <a:lstStyle/>
          <a:p>
            <a:r>
              <a:rPr lang="cs-CZ" dirty="0" smtClean="0"/>
              <a:t>REALIZOVANÉ 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Mapování 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potřeb: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Obyvatelé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 (anketní šetření, průzkumy potřeb)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Zástupci obcí (dotazník, rozhovory, korespondence)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Poskytovatelé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sociálních služeb (dotazník, rozhovory, korespondence)</a:t>
            </a:r>
          </a:p>
          <a:p>
            <a:pPr marL="588600" lvl="1" indent="-360000"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Poskytovatelé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jiných (souvisejících) služeb (rozhovory, korespondence)</a:t>
            </a:r>
          </a:p>
          <a:p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Základní </a:t>
            </a: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sociodemografický popis území SO ORP </a:t>
            </a:r>
            <a:r>
              <a:rPr lang="cs-CZ" sz="2000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</a:p>
          <a:p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Analýza </a:t>
            </a: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poskytovaných sociálních služeb v SO ORP </a:t>
            </a:r>
            <a:r>
              <a:rPr lang="cs-CZ" sz="2000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sz="2000" b="0" u="sng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Analýza zdrojů systému sociálních služeb v SO ORP </a:t>
            </a:r>
            <a:r>
              <a:rPr lang="cs-CZ" sz="2000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</a:p>
          <a:p>
            <a:r>
              <a:rPr lang="cs-CZ" sz="20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Identifikace specifických problémů </a:t>
            </a:r>
            <a:r>
              <a:rPr lang="cs-CZ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nedostatků) v regionu – provází celou strategickou část, 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tvorbě SWOT analýz  a vize rozvoje regionu,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dalším jednáním a rozpracování v pracovních skupinách a řídící skupině, 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p</a:t>
            </a: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lánování zaměření průzkumů potřeb v regionu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z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aměření forem zvýšení informovanosti v 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regionu (katalog, web, letáky aj.)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tvorbě komunitního 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plánu – zejm. jeho analytické části (popis sociální situace a sociální služby)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9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Průzkumy potřeb vybraných skupin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výstupy:</a:t>
            </a:r>
          </a:p>
          <a:p>
            <a:r>
              <a:rPr lang="cs-CZ" sz="2000" b="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Průzkum potřeb pečujících osob (CpKP ZČ)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Rozhovory s pečujícími osobami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nedostačující informovanost v počáteční fázi péče (služby, příspěvky), ideálně z jednoho zdroje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nevědomost o možnosti obrátit se na soc. pracovníka </a:t>
            </a:r>
            <a:r>
              <a:rPr lang="cs-CZ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MěÚ</a:t>
            </a:r>
            <a:endParaRPr lang="cs-CZ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Nedostačující kapacita služeb terénní osobní asistence a odlehčovací služby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regionu chybí volnočasové aktivity pro OZP (dílny, stacionáře, …)</a:t>
            </a:r>
          </a:p>
          <a:p>
            <a:pPr marL="685800" lvl="1" indent="-457200">
              <a:buFont typeface="Wingdings" panose="05000000000000000000" pitchFamily="2" charset="2"/>
              <a:buChar char="Ø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Chybí pracovní uplatnění OZP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Potřeby pečujících osob se odrážejí v opatřeních a aktivitách komunitního plánu → rozvoj terénních služeb sociální péče, ambulantních služeb pro OZP, zvýšení informovanosti a poradenství, rozvoj volnočasových aktivit apod.</a:t>
            </a:r>
          </a:p>
          <a:p>
            <a:pPr marL="685800" lvl="1" indent="-457200">
              <a:buFont typeface="Courier New" panose="02070309020205020404" pitchFamily="49" charset="0"/>
              <a:buChar char="o"/>
            </a:pP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Závěry projednány na PS -  Závěrečná zpráva – zveřejněna na webu města v sekci sociální služby </a:t>
            </a:r>
          </a:p>
          <a:p>
            <a:pPr lvl="1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9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Průzkumy potřeb vybraných skupin </a:t>
            </a:r>
            <a:r>
              <a:rPr lang="cs-C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výstupy:</a:t>
            </a:r>
          </a:p>
          <a:p>
            <a:r>
              <a:rPr lang="cs-CZ" sz="2000" b="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Průzkum </a:t>
            </a:r>
            <a:r>
              <a:rPr lang="cs-CZ" sz="2000" b="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potřeb neorganizovaných dětí a </a:t>
            </a:r>
            <a:r>
              <a:rPr lang="cs-CZ" sz="2000" b="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mládeže (Diakonie ČCE)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formou poskytování služby NZDM, dotazníkové šetření zaměřené na děti ve školách v Blovicích a Spáleném Poříčí, depistáž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zájem dětí o službu, v Blovicích nyní naráží na kapacity mobilního klubu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lužba je v regionu dále poskytována – ČT-12.-18. hodinou – 3 hodiny v Blovicích + 3 hodiny ve Spáleném Poříčí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volnočasové aktivity, poradenství také online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cs-CZ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Zjištěné potřeby dětí a mládeže jsou zahrnuty do opatření a konkrétních aktivit komunitního plánu → zajištění financování služby na další období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cs-CZ" sz="2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Závěry projednány na PS - Zpráva z realizace Diakonie ČCE – zveřejněna na webu města v sekci sociální služby </a:t>
            </a:r>
          </a:p>
          <a:p>
            <a:pPr lvl="2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89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pracovních skupin a veřejná setkání + výstupy: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pracovní skupiny = základní prvek </a:t>
            </a:r>
            <a:r>
              <a:rPr lang="cs-CZ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struktury KPSS, princip zapojování všech zainteresovaných subjektů vč. veřejnosti do procesu plánování SSL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10x = 4+4+1 společná + 1 veřejné setkání 1.6.2022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Tvorba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SWOT analýz 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stávajícího </a:t>
            </a:r>
            <a:r>
              <a:rPr lang="cs-CZ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systému sociálních a návazných 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služeb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pro seniory 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 osoby se zdravotním postižením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pro děti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, mládež,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rodiny s </a:t>
            </a:r>
            <a:r>
              <a:rPr lang="cs-CZ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dětmi a ostatní osoby ohrožené sociálním </a:t>
            </a:r>
            <a:r>
              <a:rPr lang="cs-CZ" sz="2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vyloučením</a:t>
            </a:r>
            <a:endParaRPr lang="cs-CZ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Tvorba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vize</a:t>
            </a:r>
            <a:r>
              <a:rPr lang="cs-CZ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rozvoje sociálních a 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doprovodných služeb </a:t>
            </a:r>
            <a:r>
              <a:rPr lang="cs-CZ" b="0" u="sng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každou CS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Projednávání jednotlivých definovaných nedostatků v sociální oblasti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Prezentace poskytovatelů sociálních služeb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Veřejné projednání návrhu komunitního plánu s možností individuálního připomínkování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Zápisy ze všech setkání na webu města v sekci sociální služby </a:t>
            </a:r>
          </a:p>
          <a:p>
            <a:pPr marL="457200" lvl="1" indent="-457200" algn="just">
              <a:buNone/>
            </a:pPr>
            <a:r>
              <a:rPr lang="cs-CZ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7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AKTIVITY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řídící skupiny + schválené výstupy: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ŘS </a:t>
            </a:r>
            <a:r>
              <a:rPr lang="cs-CZ" sz="30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superviduje</a:t>
            </a:r>
            <a:r>
              <a:rPr lang="cs-CZ" sz="3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průběh projektu, připomínkuje výstupy z jednání PS, projednává a schvaluje finální výstupy KPSS, propojuje proces KPSS s RM a ZM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Termíny: 23</a:t>
            </a:r>
            <a:r>
              <a:rPr lang="cs-CZ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.9.2020, 28.6.2021, 26.5.2021, 29.6.2022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Dosud schváleno: </a:t>
            </a: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(umístěno na webu města-sociální služby)</a:t>
            </a:r>
            <a:endParaRPr lang="cs-CZ" sz="2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 </a:t>
            </a:r>
            <a:r>
              <a:rPr lang="cs-CZ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jednací řád 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ŘS</a:t>
            </a:r>
          </a:p>
          <a:p>
            <a:pPr marL="685800" lvl="1" indent="-457200" algn="just"/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</a:t>
            </a:r>
            <a:r>
              <a:rPr lang="cs-CZ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listina 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KPSS</a:t>
            </a:r>
          </a:p>
          <a:p>
            <a:pPr marL="685800" lvl="1" indent="-457200" algn="just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sociodemografický popis území SO ORP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Analýza poskytovaných sociálních služeb v SO ORP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Analýza zdrojů systému sociálních služeb v SO ORP </a:t>
            </a:r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Blovice</a:t>
            </a:r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SWOT analýzy a </a:t>
            </a:r>
            <a:r>
              <a:rPr lang="cs-CZ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Vize pro jednotlivé CS</a:t>
            </a:r>
          </a:p>
          <a:p>
            <a:pPr marL="685800" lvl="1" indent="-457200" algn="just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Zaměření průzkumu potřeb</a:t>
            </a:r>
          </a:p>
        </p:txBody>
      </p:sp>
    </p:spTree>
    <p:extLst>
      <p:ext uri="{BB962C8B-B14F-4D97-AF65-F5344CB8AC3E}">
        <p14:creationId xmlns:p14="http://schemas.microsoft.com/office/powerpoint/2010/main" val="221740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7727" y="360751"/>
            <a:ext cx="7074196" cy="465471"/>
          </a:xfrm>
        </p:spPr>
        <p:txBody>
          <a:bodyPr/>
          <a:lstStyle/>
          <a:p>
            <a:r>
              <a:rPr lang="cs-CZ" dirty="0" smtClean="0"/>
              <a:t>REALIZOVANÉ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387717" y="1185027"/>
            <a:ext cx="11388759" cy="5500586"/>
          </a:xfrm>
        </p:spPr>
        <p:txBody>
          <a:bodyPr>
            <a:normAutofit/>
          </a:bodyPr>
          <a:lstStyle/>
          <a:p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cs-CZ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řídící skupiny – bude projednáno a schvalováno:</a:t>
            </a:r>
          </a:p>
          <a:p>
            <a:endParaRPr lang="cs-CZ" sz="3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29. 6. 2022, MÚ Blovice</a:t>
            </a:r>
            <a:r>
              <a:rPr lang="pl-PL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cs-CZ" sz="28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457200" algn="just">
              <a:buFont typeface="Wingdings" panose="05000000000000000000" pitchFamily="2" charset="2"/>
              <a:buChar char="Ø"/>
            </a:pPr>
            <a:r>
              <a:rPr lang="cs-CZ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Projednání veřejných připomínek ke KSPRSS 2023-2025</a:t>
            </a:r>
          </a:p>
          <a:p>
            <a:pPr marL="685800" lvl="1" indent="-457200" algn="just">
              <a:buFont typeface="Wingdings" panose="05000000000000000000" pitchFamily="2" charset="2"/>
              <a:buChar char="Ø"/>
            </a:pPr>
            <a:r>
              <a:rPr lang="cs-CZ" sz="2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Finální schválení </a:t>
            </a:r>
            <a:r>
              <a:rPr lang="cs-CZ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KSPRSS 2023-2025 </a:t>
            </a:r>
          </a:p>
        </p:txBody>
      </p:sp>
    </p:spTree>
    <p:extLst>
      <p:ext uri="{BB962C8B-B14F-4D97-AF65-F5344CB8AC3E}">
        <p14:creationId xmlns:p14="http://schemas.microsoft.com/office/powerpoint/2010/main" val="14701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34_TF10001108.potx" id="{C35F251E-EEAC-4D19-A90E-DC8D8D8C85E9}" vid="{E96B0749-4422-4691-81FD-57B51D286C0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16c05727-aa75-4e4a-9b5f-8a80a1165891"/>
    <ds:schemaRef ds:uri="http://www.w3.org/XML/1998/namespace"/>
    <ds:schemaRef ds:uri="http://purl.org/dc/dcmitype/"/>
    <ds:schemaRef ds:uri="http://schemas.openxmlformats.org/package/2006/metadata/core-properties"/>
    <ds:schemaRef ds:uri="71af3243-3dd4-4a8d-8c0d-dd76da1f02a5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1197</Words>
  <Application>Microsoft Office PowerPoint</Application>
  <PresentationFormat>Širokoúhlá obrazovka</PresentationFormat>
  <Paragraphs>197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Calibri</vt:lpstr>
      <vt:lpstr>Courier New</vt:lpstr>
      <vt:lpstr>Segoe UI</vt:lpstr>
      <vt:lpstr>Segoe UI Light</vt:lpstr>
      <vt:lpstr>Times New Roman</vt:lpstr>
      <vt:lpstr>Wingdings</vt:lpstr>
      <vt:lpstr>WelcomeDoc</vt:lpstr>
      <vt:lpstr>Prezentace aplikace PowerPoint</vt:lpstr>
      <vt:lpstr>PROGRAM</vt:lpstr>
      <vt:lpstr>PLNĚNÍ PROJEKTU KPSS NA BLOVICKU</vt:lpstr>
      <vt:lpstr>REALIZOVANÉ AKTIVITY </vt:lpstr>
      <vt:lpstr>REALIZOVANÉ AKTIVITY </vt:lpstr>
      <vt:lpstr>REALIZOVANÉ AKTIVITY </vt:lpstr>
      <vt:lpstr>REALIZOVANÉ AKTIVITY </vt:lpstr>
      <vt:lpstr>REALIZOVANÉ AKTIVITY </vt:lpstr>
      <vt:lpstr>REALIZOVANÉ AKTIVITY</vt:lpstr>
      <vt:lpstr>KSPRSS na Blovicku na období 2023–2025</vt:lpstr>
      <vt:lpstr>KSPRSS na Blovicku 2023-2025 </vt:lpstr>
      <vt:lpstr>KSPRSS na Blovicku 2023-2025 </vt:lpstr>
      <vt:lpstr>Prioritní oblast 1</vt:lpstr>
      <vt:lpstr>Prioritní oblast 2</vt:lpstr>
      <vt:lpstr>Prioritní oblast 3</vt:lpstr>
      <vt:lpstr>Prioritní oblast 4</vt:lpstr>
      <vt:lpstr>Prioritní oblast 5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KPSS Nýřany 2020-2022</dc:title>
  <dc:creator/>
  <cp:lastModifiedBy/>
  <cp:revision>24</cp:revision>
  <dcterms:created xsi:type="dcterms:W3CDTF">2020-06-22T19:32:18Z</dcterms:created>
  <dcterms:modified xsi:type="dcterms:W3CDTF">2022-06-03T14:33:45Z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