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 bookmarkIdSeed="2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91" r:id="rId6"/>
    <p:sldId id="348" r:id="rId7"/>
    <p:sldId id="353" r:id="rId8"/>
    <p:sldId id="355" r:id="rId9"/>
    <p:sldId id="350" r:id="rId10"/>
    <p:sldId id="359" r:id="rId11"/>
    <p:sldId id="360" r:id="rId12"/>
    <p:sldId id="347" r:id="rId13"/>
    <p:sldId id="356" r:id="rId14"/>
    <p:sldId id="361" r:id="rId15"/>
    <p:sldId id="362" r:id="rId16"/>
    <p:sldId id="313" r:id="rId17"/>
  </p:sldIdLst>
  <p:sldSz cx="12192000" cy="6858000"/>
  <p:notesSz cx="9928225" cy="6797675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ítejte" id="{E75E278A-FF0E-49A4-B170-79828D63BBAD}">
          <p14:sldIdLst>
            <p14:sldId id="256"/>
          </p14:sldIdLst>
        </p14:section>
        <p14:section name="Návrh, Morfing, poznámky, spolupráce, Řekněte mi" id="{B9B51309-D148-4332-87C2-07BE32FBCA3B}">
          <p14:sldIdLst>
            <p14:sldId id="291"/>
            <p14:sldId id="348"/>
            <p14:sldId id="353"/>
            <p14:sldId id="355"/>
            <p14:sldId id="350"/>
            <p14:sldId id="359"/>
            <p14:sldId id="360"/>
            <p14:sldId id="347"/>
            <p14:sldId id="356"/>
            <p14:sldId id="361"/>
            <p14:sldId id="362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FF9933"/>
    <a:srgbClr val="D24726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4000" autoAdjust="0"/>
  </p:normalViewPr>
  <p:slideViewPr>
    <p:cSldViewPr snapToGrid="0">
      <p:cViewPr varScale="1">
        <p:scale>
          <a:sx n="70" d="100"/>
          <a:sy n="70" d="100"/>
        </p:scale>
        <p:origin x="57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83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179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9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 rtl="0"/>
            <a:fld id="{729DB3FB-E2CC-44E8-8355-B96A739A5E38}" type="datetime1">
              <a:rPr lang="cs-CZ" smtClean="0"/>
              <a:pPr rtl="0"/>
              <a:t>25.05.2022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9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cs-CZ" smtClean="0"/>
              <a:pPr rtl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9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A555F345-B843-4499-BE94-054C33DBFC1B}" type="datetime1">
              <a:rPr lang="cs-CZ" smtClean="0"/>
              <a:pPr/>
              <a:t>25.05.2022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 rtl="0"/>
            <a:r>
              <a:rPr lang="cs-CZ" noProof="0"/>
              <a:t>Kliknutím můžete upravit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9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6700" cy="229393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cs-CZ" smtClean="0"/>
              <a:pPr rtl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kp-zc.cz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sz="1800" noProof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243153" y="236644"/>
            <a:ext cx="11683049" cy="6332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243153" y="983033"/>
            <a:ext cx="11683049" cy="45184"/>
          </a:xfrm>
          <a:prstGeom prst="line">
            <a:avLst/>
          </a:prstGeom>
          <a:ln w="254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 hasCustomPrompt="1"/>
          </p:nvPr>
        </p:nvSpPr>
        <p:spPr>
          <a:xfrm>
            <a:off x="2777727" y="360751"/>
            <a:ext cx="6177317" cy="465471"/>
          </a:xfrm>
        </p:spPr>
        <p:txBody>
          <a:bodyPr rtlCol="0" anchor="b" anchorCtr="0">
            <a:noAutofit/>
          </a:bodyPr>
          <a:lstStyle>
            <a:lvl1pPr algn="ctr">
              <a:defRPr sz="2400" b="1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 hasCustomPrompt="1"/>
          </p:nvPr>
        </p:nvSpPr>
        <p:spPr>
          <a:xfrm>
            <a:off x="387717" y="1185027"/>
            <a:ext cx="11388759" cy="5228651"/>
          </a:xfrm>
        </p:spPr>
        <p:txBody>
          <a:bodyPr vert="horz" lIns="91440" tIns="45720" rIns="91440" bIns="45720" rtlCol="0">
            <a:normAutofit/>
          </a:bodyPr>
          <a:lstStyle>
            <a:lvl1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6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2pPr>
            <a:lvl3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3pPr>
            <a:lvl4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4pPr>
            <a:lvl5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Kliknutím můžete upravit styly předlohy textu.</a:t>
            </a:r>
          </a:p>
          <a:p>
            <a:pPr marL="228600" lvl="1" indent="-22860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cs-CZ" noProof="0" dirty="0"/>
              <a:t>Druhá úroveň</a:t>
            </a:r>
          </a:p>
          <a:p>
            <a:pPr marL="800100" lvl="3" indent="-34290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cs-CZ" noProof="0" dirty="0"/>
              <a:t>Třetí úroveň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	Čtvrtá úroveň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Pátá úroveň</a:t>
            </a: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17" y="360751"/>
            <a:ext cx="2245445" cy="465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entrum pro komunitní práci Severní Morava - Sdružení, spolky ...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/>
          <a:srcRect l="5988" t="6360" r="6326" b="7037"/>
          <a:stretch>
            <a:fillRect/>
          </a:stretch>
        </p:blipFill>
        <p:spPr bwMode="auto">
          <a:xfrm>
            <a:off x="11272749" y="388964"/>
            <a:ext cx="414156" cy="4090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Kliknutím můžete upravit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7D46277-86EA-400A-A5AE-3694B379307B}" type="datetime1">
              <a:rPr lang="cs-CZ" noProof="0" smtClean="0"/>
              <a:pPr rtl="0"/>
              <a:t>25.05.2022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kohoutova@cpkp.cz" TargetMode="External"/><Relationship Id="rId2" Type="http://schemas.openxmlformats.org/officeDocument/2006/relationships/hyperlink" Target="mailto:eduard.sispela@cpkp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hyperlink" Target="https://www.cpkp-zc.cz/" TargetMode="External"/><Relationship Id="rId4" Type="http://schemas.openxmlformats.org/officeDocument/2006/relationships/hyperlink" Target="mailto:tereza.kavalirova@cpkp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rany.cz/e_download.php?file=data/editor/456cs_7.pdf&amp;original=KPSS%20N%C3%BD%C5%99any_2.%20Anal%C3%BDza%20poskytovan%C3%BDch%20slu%C5%BEeb_po%20p%C5%99ipom%C3%ADnk%C3%A1ch.pdf" TargetMode="External"/><Relationship Id="rId2" Type="http://schemas.openxmlformats.org/officeDocument/2006/relationships/hyperlink" Target="https://www.nyrany.cz/e_download.php?file=data/editor/456cs_6.pdf&amp;original=KPSS%20N%C3%BD%C5%99any_1.%20Sociodemografick%C3%A1%20anal%C3%BDza_po%20p%C5%99ipom%C3%ADnk%C3%A1ch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yrany.cz/e_download.php?file=data/editor/456cs_8.pdf&amp;original=KPSS%20N%C3%BD%C5%99any_3.%20Anal%C3%BDza%20zdroj%C5%AF%20syst%C3%A9mu%20soci%C3%A1ln%C3%ADch%20slu%C5%BEeb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rany.cz/e_download.php?file=data/editor/456cs_12.pdf&amp;original=KPSS%20N%C3%BD%C5%99any_Vize%20rozvoje%20soci%C3%A1ln%C3%ADch%20slu%C5%BEeb%20v%20SO%20ORP%20N%C3%BD%C5%99any_final_SCHV%C3%81LENO%20%C5%98S%208.9.2021.pdf" TargetMode="External"/><Relationship Id="rId2" Type="http://schemas.openxmlformats.org/officeDocument/2006/relationships/hyperlink" Target="https://www.nyrany.cz/e_download.php?file=data/editor/456cs_10.pdf&amp;original=KPSS%20N%C3%BD%C5%99any_SWOT%20anal%C3%BDza_senio%C5%99i%20a%20osoby%20se%20zdravotn%C3%ADm%20posti%C5%BEen%C3%ADm_po%20p%C5%99ipom%C3%ADnk%C3%A1ch_SCHV%C3%81LENO%20%C5%98S%208.9.202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428956" y="1828118"/>
            <a:ext cx="11271250" cy="2663825"/>
          </a:xfrm>
        </p:spPr>
        <p:txBody>
          <a:bodyPr rtlCol="0">
            <a:noAutofit/>
          </a:bodyPr>
          <a:lstStyle/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REALIZACE </a:t>
            </a: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KOMUNITNÍHO PLÁNOVÁNÍ SOCIÁLNÍCH SLUŽEB </a:t>
            </a: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NA </a:t>
            </a:r>
            <a:r>
              <a:rPr lang="cs-CZ" sz="4000" b="1" dirty="0" smtClean="0">
                <a:latin typeface="Arial Black" panose="020B0A04020102020204" pitchFamily="34" charset="0"/>
              </a:rPr>
              <a:t>BLOVICKU</a:t>
            </a:r>
            <a:endParaRPr lang="cs-CZ" sz="4000" b="1" dirty="0">
              <a:latin typeface="Arial Black" panose="020B0A040201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" y="501967"/>
            <a:ext cx="4320381" cy="89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576" y="501967"/>
            <a:ext cx="968856" cy="88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dnadpis 2"/>
          <p:cNvSpPr txBox="1">
            <a:spLocks/>
          </p:cNvSpPr>
          <p:nvPr/>
        </p:nvSpPr>
        <p:spPr>
          <a:xfrm>
            <a:off x="428956" y="4934461"/>
            <a:ext cx="11270104" cy="1505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Jednání řídící skupiny</a:t>
            </a:r>
            <a:endParaRPr lang="cs-CZ" sz="5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MÚ Blovice, 26. 05. 2022, 10:00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788673" cy="465471"/>
          </a:xfrm>
        </p:spPr>
        <p:txBody>
          <a:bodyPr/>
          <a:lstStyle/>
          <a:p>
            <a:r>
              <a:rPr lang="cs-CZ" dirty="0" smtClean="0"/>
              <a:t>KSPRSS </a:t>
            </a:r>
            <a:r>
              <a:rPr lang="pl-PL" dirty="0"/>
              <a:t>na </a:t>
            </a:r>
            <a:r>
              <a:rPr lang="pl-PL" dirty="0" smtClean="0"/>
              <a:t>Blovicku </a:t>
            </a:r>
            <a:r>
              <a:rPr lang="pl-PL" dirty="0"/>
              <a:t>na období 2023–2025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Komunitní střednědobý plán rozvoje sociálních služeb na </a:t>
            </a:r>
            <a:r>
              <a:rPr lang="cs-C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2023–2025 (KSPRSS 2023-2025)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=&gt; dohoda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účastníků plánování na rozvoji potřebných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služeb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 regionu, dle které je možné koordinovat aktivity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sociální oblasti v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=&gt; strategie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rozvoje sociálních služeb pro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území SO ORP Blovice, dle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které je žádoucí realizovat sociální politiku v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=&gt; slouží jako podklad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pro zpracování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Střednědobého plánu rozvoje sociálních služeb v Plzeňském kraji a souvisejících Akčních plánů.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=&gt; bude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procházet pravidelným 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vyhodnocováním se zapojením realizátorů definovaných aktivit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KSPRSS 2023-2025</a:t>
            </a: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03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>
                <a:cs typeface="Arial" panose="020B0604020202020204" pitchFamily="34" charset="0"/>
              </a:rPr>
              <a:t>KSPRSS </a:t>
            </a:r>
            <a:r>
              <a:rPr lang="cs-CZ" dirty="0" smtClean="0">
                <a:cs typeface="Arial" panose="020B0604020202020204" pitchFamily="34" charset="0"/>
              </a:rPr>
              <a:t>na </a:t>
            </a:r>
            <a:r>
              <a:rPr lang="cs-CZ" dirty="0" err="1" smtClean="0">
                <a:cs typeface="Arial" panose="020B0604020202020204" pitchFamily="34" charset="0"/>
              </a:rPr>
              <a:t>Blovicku</a:t>
            </a:r>
            <a:r>
              <a:rPr lang="cs-CZ" dirty="0" smtClean="0">
                <a:cs typeface="Arial" panose="020B0604020202020204" pitchFamily="34" charset="0"/>
              </a:rPr>
              <a:t> </a:t>
            </a:r>
            <a:r>
              <a:rPr lang="cs-CZ" dirty="0">
                <a:cs typeface="Arial" panose="020B0604020202020204" pitchFamily="34" charset="0"/>
              </a:rPr>
              <a:t>2023-2025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Analytická část komunitního plánu</a:t>
            </a:r>
            <a:endParaRPr lang="cs-CZ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popis </a:t>
            </a:r>
            <a:r>
              <a:rPr lang="cs-CZ" sz="3000" b="0" dirty="0">
                <a:latin typeface="Arial" panose="020B0604020202020204" pitchFamily="34" charset="0"/>
                <a:cs typeface="Arial" panose="020B0604020202020204" pitchFamily="34" charset="0"/>
              </a:rPr>
              <a:t>zpracování plánu a organizace komunitního </a:t>
            </a: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plánování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výstupy </a:t>
            </a:r>
            <a:r>
              <a:rPr lang="cs-CZ" sz="3000" b="0" dirty="0">
                <a:latin typeface="Arial" panose="020B0604020202020204" pitchFamily="34" charset="0"/>
                <a:cs typeface="Arial" panose="020B0604020202020204" pitchFamily="34" charset="0"/>
              </a:rPr>
              <a:t>z úvodního mapování a průzkumů potřeb občanů</a:t>
            </a:r>
          </a:p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Strategická část </a:t>
            </a:r>
            <a:r>
              <a:rPr lang="cs-CZ" sz="3000" dirty="0">
                <a:latin typeface="Arial" panose="020B0604020202020204" pitchFamily="34" charset="0"/>
                <a:cs typeface="Arial" panose="020B0604020202020204" pitchFamily="34" charset="0"/>
              </a:rPr>
              <a:t>komunitního plánu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>
                <a:latin typeface="Arial" panose="020B0604020202020204" pitchFamily="34" charset="0"/>
                <a:cs typeface="Arial" panose="020B0604020202020204" pitchFamily="34" charset="0"/>
              </a:rPr>
              <a:t>popis naplánovaných činností pro rozvoj potřebných služeb v regionu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prioritní </a:t>
            </a:r>
            <a:r>
              <a:rPr lang="cs-CZ" sz="3000" b="0" dirty="0">
                <a:latin typeface="Arial" panose="020B0604020202020204" pitchFamily="34" charset="0"/>
                <a:cs typeface="Arial" panose="020B0604020202020204" pitchFamily="34" charset="0"/>
              </a:rPr>
              <a:t>oblasti, opatření a aktivity</a:t>
            </a:r>
          </a:p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Implementační část </a:t>
            </a:r>
            <a:r>
              <a:rPr lang="cs-CZ" sz="3000" dirty="0">
                <a:latin typeface="Arial" panose="020B0604020202020204" pitchFamily="34" charset="0"/>
                <a:cs typeface="Arial" panose="020B0604020202020204" pitchFamily="34" charset="0"/>
              </a:rPr>
              <a:t>naplňování plánu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Popis, </a:t>
            </a:r>
            <a:r>
              <a:rPr lang="cs-CZ" sz="3000" b="0" dirty="0">
                <a:latin typeface="Arial" panose="020B0604020202020204" pitchFamily="34" charset="0"/>
                <a:cs typeface="Arial" panose="020B0604020202020204" pitchFamily="34" charset="0"/>
              </a:rPr>
              <a:t>jak bude s plánem </a:t>
            </a: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od ukončení projektu pracováno</a:t>
            </a:r>
          </a:p>
        </p:txBody>
      </p:sp>
    </p:spTree>
    <p:extLst>
      <p:ext uri="{BB962C8B-B14F-4D97-AF65-F5344CB8AC3E}">
        <p14:creationId xmlns:p14="http://schemas.microsoft.com/office/powerpoint/2010/main" val="3736325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>
                <a:cs typeface="Arial" panose="020B0604020202020204" pitchFamily="34" charset="0"/>
              </a:rPr>
              <a:t>KSPRSS </a:t>
            </a:r>
            <a:r>
              <a:rPr lang="cs-CZ" dirty="0">
                <a:cs typeface="Arial" panose="020B0604020202020204" pitchFamily="34" charset="0"/>
              </a:rPr>
              <a:t>na </a:t>
            </a:r>
            <a:r>
              <a:rPr lang="cs-CZ" dirty="0" err="1" smtClean="0">
                <a:cs typeface="Arial" panose="020B0604020202020204" pitchFamily="34" charset="0"/>
              </a:rPr>
              <a:t>Blovicku</a:t>
            </a:r>
            <a:r>
              <a:rPr lang="cs-CZ" dirty="0" smtClean="0">
                <a:cs typeface="Arial" panose="020B0604020202020204" pitchFamily="34" charset="0"/>
              </a:rPr>
              <a:t> </a:t>
            </a:r>
            <a:r>
              <a:rPr lang="cs-CZ" dirty="0">
                <a:cs typeface="Arial" panose="020B0604020202020204" pitchFamily="34" charset="0"/>
              </a:rPr>
              <a:t>2023-2025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latin typeface="Arial" panose="020B0604020202020204" pitchFamily="34" charset="0"/>
                <a:cs typeface="Arial" panose="020B0604020202020204" pitchFamily="34" charset="0"/>
              </a:rPr>
              <a:t>Projednání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strategické a implementační části Komunitního střednědobého plánu </a:t>
            </a:r>
            <a:r>
              <a:rPr lang="cs-CZ" sz="3000" dirty="0">
                <a:latin typeface="Arial" panose="020B0604020202020204" pitchFamily="34" charset="0"/>
                <a:cs typeface="Arial" panose="020B0604020202020204" pitchFamily="34" charset="0"/>
              </a:rPr>
              <a:t>rozvoje sociálních služeb na </a:t>
            </a:r>
            <a:r>
              <a:rPr lang="cs-CZ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000" dirty="0"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2023–2025 (KSPRSS 2023-2025)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Diskuse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Schválení návrhu k připomínkovému řízení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5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93A31945-A55B-4EEB-9871-41DF0AEB9224}"/>
              </a:ext>
            </a:extLst>
          </p:cNvPr>
          <p:cNvSpPr txBox="1"/>
          <p:nvPr/>
        </p:nvSpPr>
        <p:spPr>
          <a:xfrm>
            <a:off x="610798" y="1597455"/>
            <a:ext cx="1109697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4000" b="1" dirty="0"/>
              <a:t>DĚKUJEME ZA POZORNOST!</a:t>
            </a:r>
          </a:p>
          <a:p>
            <a:pPr>
              <a:spcAft>
                <a:spcPts val="1200"/>
              </a:spcAft>
            </a:pPr>
            <a:endParaRPr lang="cs-CZ" sz="1200" dirty="0"/>
          </a:p>
          <a:p>
            <a:pPr algn="ctr">
              <a:spcAft>
                <a:spcPts val="600"/>
              </a:spcAft>
              <a:buFontTx/>
              <a:buNone/>
            </a:pPr>
            <a:endParaRPr lang="cs-CZ" altLang="cs-CZ" sz="2400" dirty="0"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  <a:buFontTx/>
              <a:buNone/>
            </a:pPr>
            <a:endParaRPr lang="cs-CZ" altLang="cs-CZ" sz="2400" dirty="0">
              <a:cs typeface="Calibri" panose="020F0502020204030204" pitchFamily="34" charset="0"/>
            </a:endParaRP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cs typeface="Calibri" panose="020F0502020204030204" pitchFamily="34" charset="0"/>
              </a:rPr>
              <a:t>Eduard </a:t>
            </a:r>
            <a:r>
              <a:rPr lang="cs-CZ" altLang="cs-CZ" sz="2400" dirty="0">
                <a:cs typeface="Calibri" panose="020F0502020204030204" pitchFamily="34" charset="0"/>
              </a:rPr>
              <a:t>Šišpela,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2"/>
              </a:rPr>
              <a:t>eduard.sispela@cpkp.cz</a:t>
            </a:r>
            <a:r>
              <a:rPr lang="cs-CZ" altLang="cs-CZ" sz="2400" dirty="0"/>
              <a:t>, 774 497 </a:t>
            </a:r>
            <a:r>
              <a:rPr lang="cs-CZ" altLang="cs-CZ" sz="2400" dirty="0" smtClean="0"/>
              <a:t>874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/>
              <a:t>Blanka Kohoutová,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3"/>
              </a:rPr>
              <a:t>blanka.kohoutova@cpkp.cz</a:t>
            </a:r>
            <a:r>
              <a:rPr lang="cs-CZ" altLang="cs-CZ" sz="2400" dirty="0" smtClean="0"/>
              <a:t>, 777 526 697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/>
              <a:t>Tereza Kavalírová,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4"/>
              </a:rPr>
              <a:t>tereza.kavalirova@cpkp.cz</a:t>
            </a:r>
            <a:r>
              <a:rPr lang="cs-CZ" altLang="cs-CZ" sz="2400" dirty="0" smtClean="0"/>
              <a:t>, 774 497 871 </a:t>
            </a:r>
            <a:endParaRPr lang="cs-CZ" altLang="cs-CZ" sz="2400" dirty="0"/>
          </a:p>
          <a:p>
            <a:endParaRPr lang="cs-CZ" dirty="0"/>
          </a:p>
        </p:txBody>
      </p:sp>
      <p:pic>
        <p:nvPicPr>
          <p:cNvPr id="4" name="Picture 2" descr="Centrum pro komunitní práci Severní Morava - Sdružení, spolky ...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 l="5988" t="6360" r="6326" b="7037"/>
          <a:stretch>
            <a:fillRect/>
          </a:stretch>
        </p:blipFill>
        <p:spPr bwMode="auto">
          <a:xfrm>
            <a:off x="5645431" y="2381232"/>
            <a:ext cx="1027712" cy="101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6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 Black" panose="020B0A04020102020204" pitchFamily="34" charset="0"/>
                <a:cs typeface="Segoe UI Light"/>
              </a:rPr>
              <a:t>PROGRAM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245661" y="1037230"/>
            <a:ext cx="11530816" cy="556828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3600" dirty="0" smtClean="0"/>
              <a:t>  Shrnutí </a:t>
            </a:r>
            <a:r>
              <a:rPr lang="cs-CZ" sz="3600" dirty="0" smtClean="0"/>
              <a:t>realizace projektu KPSS na </a:t>
            </a:r>
            <a:r>
              <a:rPr lang="cs-CZ" sz="3600" dirty="0" err="1" smtClean="0"/>
              <a:t>Blovicku</a:t>
            </a:r>
            <a:endParaRPr lang="cs-CZ" sz="3600" dirty="0" smtClean="0"/>
          </a:p>
          <a:p>
            <a:pPr marL="800100" lvl="1" indent="-571500"/>
            <a:r>
              <a:rPr lang="cs-CZ" sz="3400" dirty="0" smtClean="0"/>
              <a:t>Ukončené aktivity</a:t>
            </a:r>
          </a:p>
          <a:p>
            <a:pPr marL="800100" lvl="1" indent="-571500"/>
            <a:r>
              <a:rPr lang="cs-CZ" sz="3400" dirty="0" smtClean="0"/>
              <a:t>Probíhající aktivity </a:t>
            </a:r>
          </a:p>
          <a:p>
            <a:pPr lvl="1" indent="0">
              <a:buNone/>
            </a:pPr>
            <a:r>
              <a:rPr lang="cs-CZ" sz="3400" b="1" dirty="0" smtClean="0"/>
              <a:t>Katalog</a:t>
            </a:r>
            <a:endParaRPr lang="cs-CZ" sz="3400" b="1" dirty="0" smtClean="0"/>
          </a:p>
          <a:p>
            <a:pPr marL="685800" lvl="1" indent="-457200"/>
            <a:r>
              <a:rPr lang="cs-CZ" sz="3400" dirty="0" smtClean="0"/>
              <a:t>Informace </a:t>
            </a:r>
            <a:r>
              <a:rPr lang="cs-CZ" sz="3400" dirty="0"/>
              <a:t>ke katalogu služeb a webové </a:t>
            </a:r>
            <a:r>
              <a:rPr lang="cs-CZ" sz="3400" dirty="0" smtClean="0"/>
              <a:t>sekci</a:t>
            </a:r>
          </a:p>
          <a:p>
            <a:pPr marL="685800" lvl="1" indent="-457200"/>
            <a:r>
              <a:rPr lang="cs-CZ" sz="3400" u="sng" dirty="0" smtClean="0"/>
              <a:t>Název, podoba, počet</a:t>
            </a:r>
            <a:endParaRPr lang="cs-CZ" sz="3400" u="sng" dirty="0"/>
          </a:p>
          <a:p>
            <a:pPr lvl="1" indent="0">
              <a:buNone/>
            </a:pPr>
            <a:r>
              <a:rPr lang="cs-CZ" sz="3400" b="1" dirty="0" smtClean="0"/>
              <a:t>Návrh strategické a implementační části komunitního střednědobého plánu rozvoje sociálních služeb na </a:t>
            </a:r>
            <a:r>
              <a:rPr lang="cs-CZ" sz="3400" b="1" dirty="0" err="1" smtClean="0"/>
              <a:t>Blovicku</a:t>
            </a:r>
            <a:r>
              <a:rPr lang="cs-CZ" sz="3400" b="1" dirty="0" smtClean="0"/>
              <a:t> 2023-2025</a:t>
            </a:r>
          </a:p>
          <a:p>
            <a:pPr lvl="0"/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6263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65967" y="370425"/>
            <a:ext cx="7941073" cy="496438"/>
          </a:xfrm>
        </p:spPr>
        <p:txBody>
          <a:bodyPr/>
          <a:lstStyle/>
          <a:p>
            <a:r>
              <a:rPr lang="cs-CZ" dirty="0" smtClean="0"/>
              <a:t>PLNĚNÍ PROJEKTU </a:t>
            </a:r>
            <a:r>
              <a:rPr lang="cs-CZ" dirty="0" smtClean="0"/>
              <a:t>KPSS NA BLOVICKU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233680" y="1185027"/>
            <a:ext cx="11663681" cy="5358013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Projekt Realizace komunitního plánování sociálních služeb na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8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etapa plánování na území SO ORP Blovice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Cíle komunitního plánování: </a:t>
            </a:r>
          </a:p>
          <a:p>
            <a:pPr marL="756000" lvl="4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zmapovat aktuální situaci v sociální </a:t>
            </a:r>
            <a:r>
              <a:rPr lang="cs-CZ" alt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oblasti na </a:t>
            </a:r>
            <a:r>
              <a:rPr lang="cs-CZ" alt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endParaRPr lang="cs-CZ" alt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4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definovat a diskutovat základní nedostatky a potřeby v sociální oblasti v regionu</a:t>
            </a: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vytvořit místní partnerství </a:t>
            </a:r>
            <a:r>
              <a:rPr lang="cs-CZ" alt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mezi organizacemi a pracovníky služeb</a:t>
            </a: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nastavit rozvoj potřebných služeb v </a:t>
            </a:r>
            <a:r>
              <a:rPr lang="cs-CZ" alt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regionu (sociálních a souvisejících)</a:t>
            </a: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šířit informace o </a:t>
            </a:r>
            <a:r>
              <a:rPr lang="cs-CZ" alt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sociálních službách a možnostech jejich využití</a:t>
            </a:r>
            <a:endParaRPr lang="cs-CZ" sz="22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Hlavní výstupy projektu:</a:t>
            </a: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Komunitní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střednědobý plán rozvoje sociálních služeb na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2023–2025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0" dirty="0">
                <a:latin typeface="Arial" panose="020B0604020202020204" pitchFamily="34" charset="0"/>
                <a:cs typeface="Arial" panose="020B0604020202020204" pitchFamily="34" charset="0"/>
              </a:rPr>
              <a:t>Katalog sociálních a souvisejících služeb a institucí na </a:t>
            </a:r>
            <a:r>
              <a:rPr lang="cs-CZ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(katalog)</a:t>
            </a:r>
            <a:endParaRPr lang="cs-CZ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0" dirty="0">
                <a:latin typeface="Arial" panose="020B0604020202020204" pitchFamily="34" charset="0"/>
                <a:cs typeface="Arial" panose="020B0604020202020204" pitchFamily="34" charset="0"/>
              </a:rPr>
              <a:t>Webová sekce k sociálním a souvisejícím službám na </a:t>
            </a:r>
            <a:r>
              <a:rPr lang="cs-CZ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(webová sekce)</a:t>
            </a:r>
          </a:p>
        </p:txBody>
      </p:sp>
    </p:spTree>
    <p:extLst>
      <p:ext uri="{BB962C8B-B14F-4D97-AF65-F5344CB8AC3E}">
        <p14:creationId xmlns:p14="http://schemas.microsoft.com/office/powerpoint/2010/main" val="366287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568772" cy="465471"/>
          </a:xfrm>
        </p:spPr>
        <p:txBody>
          <a:bodyPr/>
          <a:lstStyle/>
          <a:p>
            <a:r>
              <a:rPr lang="cs-CZ" dirty="0" smtClean="0"/>
              <a:t>REALIZOVANÉ </a:t>
            </a:r>
            <a:r>
              <a:rPr lang="cs-CZ" dirty="0" smtClean="0"/>
              <a:t>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Mapování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potřeb: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Obyvatelé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regionu (anketní šetření, průzkumy potřeb)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Zástupci obcí (dotazník, rozhovory, korespondence)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Poskytovatelé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sociálních služeb (dotazník, rozhovory, korespondence)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Poskytovatelé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jiných (souvisejících) služeb (rozhovory, korespondence)</a:t>
            </a: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Základní </a:t>
            </a: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sociodemografický popis území 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Analýza </a:t>
            </a: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poskytovaných sociálních služeb v 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sz="2000" b="0" u="sng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Analýza zdrojů systému sociálních služeb v 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</a:p>
          <a:p>
            <a:r>
              <a:rPr lang="cs-CZ" sz="20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Identifikace specifických problémů </a:t>
            </a:r>
            <a:r>
              <a:rPr lang="cs-CZ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nedostatků) v regionu </a:t>
            </a:r>
            <a:r>
              <a:rPr lang="cs-CZ" sz="20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provází celou strategickou část, 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 tvorbě SWOT analýz  a vize rozvoje regionu,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dalším jednáním a rozpracování v pracovních skupinách a řídící skupině, 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 p</a:t>
            </a:r>
            <a:r>
              <a:rPr lang="cs-CZ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lánování zaměření průzkumů potřeb v regionu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 z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aměření forem zvýšení informovanosti v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regionu (katalog, web, letáky aj.)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tvorbě komunitního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plánu – zejm. jeho analytické části (popis sociální situace a sociální služby)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9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</a:t>
            </a:r>
            <a:r>
              <a:rPr lang="cs-CZ" dirty="0" smtClean="0"/>
              <a:t>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Průzkumy potřeb vybraných skupin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výstupy:</a:t>
            </a:r>
          </a:p>
          <a:p>
            <a:r>
              <a:rPr lang="cs-CZ" sz="20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Průzkum potřeb pečujících osob (CpKP ZČ)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Rozhovory s pečujícími osobami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Potřeby pečujících osob se odráží v opatřeních a aktivitách komunitního plánu → rozvoj terénních služeb sociální péče, ambulantních služeb pro OZP, zvýšení informovanosti a poradenství, rozvoj volnočasových aktivit apod.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Závěry projednány na PS -  Závěrečná zpráva – zveřejněna na webu města v sekci sociální služby </a:t>
            </a:r>
          </a:p>
          <a:p>
            <a:r>
              <a:rPr lang="cs-CZ" sz="20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Průzkum </a:t>
            </a:r>
            <a:r>
              <a:rPr lang="cs-CZ" sz="2000" b="0" u="sng" dirty="0">
                <a:latin typeface="Arial" panose="020B0604020202020204" pitchFamily="34" charset="0"/>
                <a:cs typeface="Arial" panose="020B0604020202020204" pitchFamily="34" charset="0"/>
              </a:rPr>
              <a:t>potřeb neorganizovaných dětí a </a:t>
            </a:r>
            <a:r>
              <a:rPr lang="cs-CZ" sz="20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mládeže (Diakonie ČCE)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Zjištěné potřeby dětí a mládeže jsou zahrnuty do opatření a konkrétních aktivit komunitního plánu → zajištění financování služby na další období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Závěry projednány na PS - Zpráva z realizace Diakonie ČCE – </a:t>
            </a:r>
            <a:r>
              <a:rPr lang="cs-CZ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zveřejněna na webu města v sekci sociální služby </a:t>
            </a:r>
          </a:p>
          <a:p>
            <a:pPr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91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</a:t>
            </a:r>
            <a:r>
              <a:rPr lang="cs-CZ" dirty="0" smtClean="0"/>
              <a:t>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 lnSpcReduction="10000"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c) Setkání pracovních skupin a veřejná setkání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výstupy: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10x = 4+4+1 společná + </a:t>
            </a:r>
            <a:r>
              <a:rPr lang="cs-CZ" sz="3000" b="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veřejné setkání 1.6.2022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Tvorba </a:t>
            </a:r>
            <a:r>
              <a:rPr lang="cs-CZ" b="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SWOT analýz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stávajícího </a:t>
            </a:r>
            <a:r>
              <a:rPr lang="cs-CZ" b="0" dirty="0">
                <a:latin typeface="Arial" panose="020B0604020202020204" pitchFamily="34" charset="0"/>
                <a:cs typeface="Arial" panose="020B0604020202020204" pitchFamily="34" charset="0"/>
              </a:rPr>
              <a:t>systému sociálních a návazných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služeb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 seniory 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 osoby se zdravotním postižením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 děti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, mládež,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rodiny s 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dětmi a ostatní osoby ohrožené sociálním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vyloučením</a:t>
            </a:r>
            <a:endParaRPr lang="cs-CZ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Tvorba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vize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0" dirty="0">
                <a:latin typeface="Arial" panose="020B0604020202020204" pitchFamily="34" charset="0"/>
                <a:cs typeface="Arial" panose="020B0604020202020204" pitchFamily="34" charset="0"/>
              </a:rPr>
              <a:t>rozvoje sociálních a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doprovodných služeb </a:t>
            </a:r>
            <a:r>
              <a:rPr lang="cs-CZ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každou CS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Projednávání jednotlivých definovaných nedostatků v sociální oblasti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Prezentace poskytovatelů sociálních služeb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Veřejné projednání návrhu komunitního plánu s možností individuálního připomínkování </a:t>
            </a:r>
            <a:endParaRPr lang="cs-CZ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Zápisy ze všech setkání na webu města v sekci sociální služby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 algn="just">
              <a:buNone/>
            </a:pP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7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</a:t>
            </a:r>
            <a:r>
              <a:rPr lang="cs-CZ" dirty="0" smtClean="0"/>
              <a:t>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d) Setkání řídící skupiny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schválené výstupy: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Termíny: 23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.9.2020, 28.6.2021, </a:t>
            </a:r>
            <a:r>
              <a:rPr lang="cs-CZ" sz="28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26.5.2021</a:t>
            </a:r>
            <a:r>
              <a:rPr 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sz="28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29.6.2022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Dosud 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schváleno: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(umístěno na webu města-sociální služby)</a:t>
            </a:r>
            <a:endParaRPr lang="cs-CZ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Statut </a:t>
            </a:r>
            <a:r>
              <a:rPr lang="cs-CZ" b="0" dirty="0">
                <a:latin typeface="Arial" panose="020B0604020202020204" pitchFamily="34" charset="0"/>
                <a:cs typeface="Arial" panose="020B0604020202020204" pitchFamily="34" charset="0"/>
              </a:rPr>
              <a:t>a jednací řád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ŘS</a:t>
            </a:r>
          </a:p>
          <a:p>
            <a:pPr marL="685800" lvl="1" indent="-457200" algn="just"/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</a:t>
            </a:r>
            <a:r>
              <a:rPr lang="cs-CZ" b="0" dirty="0">
                <a:latin typeface="Arial" panose="020B0604020202020204" pitchFamily="34" charset="0"/>
                <a:cs typeface="Arial" panose="020B0604020202020204" pitchFamily="34" charset="0"/>
              </a:rPr>
              <a:t>listina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KPSS</a:t>
            </a:r>
          </a:p>
          <a:p>
            <a:pPr marL="685800" lvl="1" indent="-457200"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sociodemografický popis území SO ORP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Analýza poskytovaných sociálních služeb v SO ORP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Analýza zdrojů systému sociálních služeb v SO ORP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SWOT analýzy a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Vize pro jednotlivé CS</a:t>
            </a:r>
          </a:p>
          <a:p>
            <a:pPr marL="685800" lvl="1" indent="-457200"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Zaměření průzkumu potřeb</a:t>
            </a:r>
          </a:p>
        </p:txBody>
      </p:sp>
    </p:spTree>
    <p:extLst>
      <p:ext uri="{BB962C8B-B14F-4D97-AF65-F5344CB8AC3E}">
        <p14:creationId xmlns:p14="http://schemas.microsoft.com/office/powerpoint/2010/main" val="2217405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</a:t>
            </a:r>
            <a:r>
              <a:rPr lang="cs-CZ" dirty="0" smtClean="0"/>
              <a:t>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d) Setkání řídící skupiny – bude projednáno a schvalováno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26.5.2022, Blovice:</a:t>
            </a:r>
          </a:p>
          <a:p>
            <a:pPr marL="685800" lvl="1" indent="-457200"/>
            <a:r>
              <a:rPr lang="cs-CZ" sz="28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Projednání návrhu strategické a implementační části KSPRSS </a:t>
            </a:r>
            <a:r>
              <a:rPr lang="cs-CZ" sz="2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2023-2025 </a:t>
            </a:r>
            <a:r>
              <a:rPr lang="cs-CZ" sz="28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veřejnému projednání a připomínkování </a:t>
            </a:r>
          </a:p>
          <a:p>
            <a:pPr marL="685800" lvl="1" indent="-457200"/>
            <a:r>
              <a:rPr lang="cs-CZ" sz="28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Projednání a </a:t>
            </a:r>
            <a:r>
              <a:rPr lang="cs-CZ" sz="28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schválení názvu a podoby katalogu a počtu kusů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29.6.2022, Blovice</a:t>
            </a:r>
            <a:r>
              <a:rPr lang="pl-PL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s-CZ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Projednání veřejných připomínek ke KSPRSS 2023-2025 </a:t>
            </a:r>
            <a:r>
              <a:rPr lang="cs-CZ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(do </a:t>
            </a:r>
            <a:r>
              <a:rPr lang="cs-CZ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XX.6.2022 </a:t>
            </a:r>
            <a:r>
              <a:rPr lang="cs-CZ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bude možné připomínkovat)</a:t>
            </a:r>
          </a:p>
          <a:p>
            <a:pPr marL="685800" lvl="1" indent="-457200" algn="just"/>
            <a:r>
              <a:rPr lang="cs-CZ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Finální schválení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KSPRSS 2023-2025 </a:t>
            </a:r>
          </a:p>
        </p:txBody>
      </p:sp>
    </p:spTree>
    <p:extLst>
      <p:ext uri="{BB962C8B-B14F-4D97-AF65-F5344CB8AC3E}">
        <p14:creationId xmlns:p14="http://schemas.microsoft.com/office/powerpoint/2010/main" val="147012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KATALOG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99293" y="1185027"/>
            <a:ext cx="7449539" cy="5228651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Výběr názvu pro katalog a úprava titulní strany</a:t>
            </a:r>
          </a:p>
          <a:p>
            <a:r>
              <a:rPr lang="cs-CZ" dirty="0" smtClean="0"/>
              <a:t>Počet </a:t>
            </a:r>
            <a:r>
              <a:rPr lang="cs-CZ" dirty="0"/>
              <a:t>kusů </a:t>
            </a:r>
            <a:r>
              <a:rPr lang="cs-CZ" dirty="0" smtClean="0"/>
              <a:t>250ks </a:t>
            </a:r>
            <a:r>
              <a:rPr lang="cs-CZ" dirty="0"/>
              <a:t>(návrh):</a:t>
            </a:r>
          </a:p>
          <a:p>
            <a:pPr marL="685800" lvl="1" indent="-457200"/>
            <a:r>
              <a:rPr lang="cs-CZ" b="1" dirty="0"/>
              <a:t>Obce </a:t>
            </a:r>
            <a:r>
              <a:rPr lang="cs-CZ" b="1" dirty="0" smtClean="0"/>
              <a:t>(57): </a:t>
            </a:r>
            <a:r>
              <a:rPr lang="cs-CZ" dirty="0"/>
              <a:t>3x </a:t>
            </a:r>
            <a:r>
              <a:rPr lang="cs-CZ" dirty="0" smtClean="0"/>
              <a:t>19 </a:t>
            </a:r>
            <a:r>
              <a:rPr lang="cs-CZ" dirty="0"/>
              <a:t>obcí </a:t>
            </a:r>
          </a:p>
          <a:p>
            <a:pPr marL="685800" lvl="1" indent="-457200"/>
            <a:r>
              <a:rPr lang="cs-CZ" b="1" dirty="0"/>
              <a:t>Soc. práce </a:t>
            </a:r>
            <a:r>
              <a:rPr lang="cs-CZ" b="1" dirty="0" smtClean="0"/>
              <a:t>(15):</a:t>
            </a:r>
            <a:r>
              <a:rPr lang="cs-CZ" dirty="0" smtClean="0"/>
              <a:t> </a:t>
            </a:r>
            <a:r>
              <a:rPr lang="cs-CZ" dirty="0"/>
              <a:t>10x </a:t>
            </a:r>
            <a:r>
              <a:rPr lang="cs-CZ" dirty="0" smtClean="0"/>
              <a:t>Blovice </a:t>
            </a:r>
            <a:r>
              <a:rPr lang="cs-CZ" dirty="0"/>
              <a:t>5x </a:t>
            </a:r>
            <a:r>
              <a:rPr lang="cs-CZ" dirty="0" smtClean="0"/>
              <a:t>Spálené Poříčí</a:t>
            </a:r>
            <a:endParaRPr lang="cs-CZ" dirty="0"/>
          </a:p>
          <a:p>
            <a:pPr marL="685800" lvl="1" indent="-457200"/>
            <a:r>
              <a:rPr lang="cs-CZ" b="1" dirty="0"/>
              <a:t>ÚP (10X): </a:t>
            </a:r>
            <a:r>
              <a:rPr lang="cs-CZ" dirty="0" smtClean="0"/>
              <a:t>5x Blovice, 5x </a:t>
            </a:r>
            <a:r>
              <a:rPr lang="cs-CZ" dirty="0"/>
              <a:t>Plzeň</a:t>
            </a:r>
          </a:p>
          <a:p>
            <a:pPr marL="685800" lvl="1" indent="-457200"/>
            <a:r>
              <a:rPr lang="cs-CZ" b="1" dirty="0"/>
              <a:t>DPS </a:t>
            </a:r>
            <a:r>
              <a:rPr lang="cs-CZ" b="1" dirty="0" smtClean="0"/>
              <a:t>(6):</a:t>
            </a:r>
            <a:r>
              <a:rPr lang="cs-CZ" dirty="0" smtClean="0"/>
              <a:t> 2x DPS + 2x Chlum</a:t>
            </a:r>
            <a:endParaRPr lang="cs-CZ" dirty="0"/>
          </a:p>
          <a:p>
            <a:pPr marL="685800" lvl="1" indent="-457200"/>
            <a:r>
              <a:rPr lang="cs-CZ" b="1" dirty="0"/>
              <a:t>Poskytovatelé služeb </a:t>
            </a:r>
            <a:r>
              <a:rPr lang="cs-CZ" b="1" dirty="0" smtClean="0"/>
              <a:t>(?): </a:t>
            </a:r>
            <a:r>
              <a:rPr lang="cs-CZ" dirty="0"/>
              <a:t>3x </a:t>
            </a:r>
            <a:r>
              <a:rPr lang="cs-CZ" dirty="0" err="1"/>
              <a:t>org</a:t>
            </a:r>
            <a:r>
              <a:rPr lang="cs-CZ" dirty="0"/>
              <a:t>. dle katalogu</a:t>
            </a:r>
          </a:p>
          <a:p>
            <a:pPr marL="685800" lvl="1" indent="-457200"/>
            <a:r>
              <a:rPr lang="cs-CZ" b="1" dirty="0"/>
              <a:t>MAS </a:t>
            </a:r>
            <a:r>
              <a:rPr lang="cs-CZ" b="1" dirty="0" smtClean="0"/>
              <a:t>(2): </a:t>
            </a:r>
            <a:r>
              <a:rPr lang="cs-CZ" dirty="0"/>
              <a:t>1x </a:t>
            </a:r>
            <a:r>
              <a:rPr lang="cs-CZ" dirty="0" err="1"/>
              <a:t>org</a:t>
            </a:r>
            <a:r>
              <a:rPr lang="cs-CZ" dirty="0"/>
              <a:t>.</a:t>
            </a:r>
          </a:p>
          <a:p>
            <a:pPr marL="685800" lvl="1" indent="-457200"/>
            <a:r>
              <a:rPr lang="cs-CZ" b="1" dirty="0"/>
              <a:t>P. Kraj (10):</a:t>
            </a:r>
            <a:r>
              <a:rPr lang="cs-CZ" dirty="0"/>
              <a:t> OSVZ</a:t>
            </a:r>
          </a:p>
          <a:p>
            <a:pPr marL="685800" lvl="1" indent="-457200"/>
            <a:r>
              <a:rPr lang="cs-CZ" dirty="0"/>
              <a:t>Zdravotnická </a:t>
            </a:r>
            <a:r>
              <a:rPr lang="cs-CZ" dirty="0" smtClean="0"/>
              <a:t>zařízení: </a:t>
            </a:r>
            <a:r>
              <a:rPr lang="cs-CZ" dirty="0"/>
              <a:t>nemocnice </a:t>
            </a:r>
            <a:r>
              <a:rPr lang="cs-CZ" dirty="0" smtClean="0"/>
              <a:t>(?), </a:t>
            </a:r>
            <a:r>
              <a:rPr lang="cs-CZ" dirty="0"/>
              <a:t>Poliklinika </a:t>
            </a:r>
            <a:r>
              <a:rPr lang="cs-CZ" dirty="0" smtClean="0"/>
              <a:t>(?)</a:t>
            </a:r>
          </a:p>
          <a:p>
            <a:pPr marL="685800" lvl="1" indent="-457200"/>
            <a:r>
              <a:rPr lang="cs-CZ" dirty="0" smtClean="0"/>
              <a:t>Ostatní </a:t>
            </a:r>
            <a:r>
              <a:rPr lang="cs-CZ" dirty="0" err="1" smtClean="0"/>
              <a:t>org</a:t>
            </a:r>
            <a:r>
              <a:rPr lang="cs-CZ" dirty="0" smtClean="0"/>
              <a:t>. ???</a:t>
            </a:r>
            <a:endParaRPr lang="cs-CZ" dirty="0"/>
          </a:p>
          <a:p>
            <a:pPr marL="685800" lvl="1" indent="-457200"/>
            <a:r>
              <a:rPr lang="cs-CZ" b="1" dirty="0" smtClean="0"/>
              <a:t>CpKP ZČ </a:t>
            </a:r>
            <a:r>
              <a:rPr lang="cs-CZ" b="1" dirty="0" smtClean="0"/>
              <a:t>(</a:t>
            </a:r>
            <a:r>
              <a:rPr lang="cs-CZ" b="1" dirty="0" smtClean="0"/>
              <a:t>5x</a:t>
            </a:r>
            <a:r>
              <a:rPr lang="cs-CZ" b="1" dirty="0" smtClean="0"/>
              <a:t>)</a:t>
            </a:r>
            <a:endParaRPr lang="cs-CZ" b="1" dirty="0" smtClean="0"/>
          </a:p>
          <a:p>
            <a:pPr marL="685800" lvl="1" indent="-457200"/>
            <a:r>
              <a:rPr lang="cs-CZ" dirty="0" smtClean="0"/>
              <a:t>Zbude </a:t>
            </a:r>
            <a:r>
              <a:rPr lang="cs-CZ" dirty="0" smtClean="0"/>
              <a:t>? </a:t>
            </a:r>
            <a:r>
              <a:rPr lang="cs-CZ" dirty="0" smtClean="0"/>
              <a:t>ks</a:t>
            </a:r>
          </a:p>
        </p:txBody>
      </p:sp>
      <p:pic>
        <p:nvPicPr>
          <p:cNvPr id="5" name="Zástupný symbol pro obsah 3"/>
          <p:cNvPicPr>
            <a:picLocks noChangeAspect="1"/>
          </p:cNvPicPr>
          <p:nvPr/>
        </p:nvPicPr>
        <p:blipFill rotWithShape="1">
          <a:blip r:embed="rId2"/>
          <a:srcRect l="7785" t="22014" r="66429" b="15602"/>
          <a:stretch/>
        </p:blipFill>
        <p:spPr>
          <a:xfrm>
            <a:off x="7842422" y="1087395"/>
            <a:ext cx="3995351" cy="543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54306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34_TF10001108.potx" id="{C35F251E-EEAC-4D19-A90E-DC8D8D8C85E9}" vid="{E96B0749-4422-4691-81FD-57B51D286C0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0072C5-DDE0-4258-BA7A-4D4B80DFA632}">
  <ds:schemaRefs>
    <ds:schemaRef ds:uri="16c05727-aa75-4e4a-9b5f-8a80a1165891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853</Words>
  <Application>Microsoft Office PowerPoint</Application>
  <PresentationFormat>Širokoúhlá obrazovka</PresentationFormat>
  <Paragraphs>123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Courier New</vt:lpstr>
      <vt:lpstr>Segoe UI</vt:lpstr>
      <vt:lpstr>Segoe UI Light</vt:lpstr>
      <vt:lpstr>Wingdings</vt:lpstr>
      <vt:lpstr>WelcomeDoc</vt:lpstr>
      <vt:lpstr>Prezentace aplikace PowerPoint</vt:lpstr>
      <vt:lpstr>PROGRAM</vt:lpstr>
      <vt:lpstr>PLNĚNÍ PROJEKTU KPSS NA BLOVICKU</vt:lpstr>
      <vt:lpstr>REALIZOVANÉ AKTIVITY </vt:lpstr>
      <vt:lpstr>REALIZOVANÉ AKTIVITY </vt:lpstr>
      <vt:lpstr>REALIZOVANÉ AKTIVITY </vt:lpstr>
      <vt:lpstr>REALIZOVANÉ AKTIVITY </vt:lpstr>
      <vt:lpstr>REALIZOVANÉ AKTIVITY</vt:lpstr>
      <vt:lpstr>KATALOG </vt:lpstr>
      <vt:lpstr>KSPRSS na Blovicku na období 2023–2025</vt:lpstr>
      <vt:lpstr>KSPRSS na Blovicku 2023-2025 </vt:lpstr>
      <vt:lpstr>KSPRSS na Blovicku 2023-2025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KPSS Nýřany 2020-2022</dc:title>
  <dc:creator/>
  <cp:lastModifiedBy/>
  <cp:revision>24</cp:revision>
  <dcterms:created xsi:type="dcterms:W3CDTF">2020-06-22T19:32:18Z</dcterms:created>
  <dcterms:modified xsi:type="dcterms:W3CDTF">2022-05-25T20:31:51Z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